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72" r:id="rId6"/>
    <p:sldId id="274" r:id="rId7"/>
    <p:sldId id="275" r:id="rId8"/>
    <p:sldId id="292" r:id="rId9"/>
    <p:sldId id="311" r:id="rId10"/>
    <p:sldId id="268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90" r:id="rId23"/>
    <p:sldId id="289" r:id="rId24"/>
    <p:sldId id="291" r:id="rId25"/>
    <p:sldId id="298" r:id="rId26"/>
    <p:sldId id="293" r:id="rId27"/>
    <p:sldId id="294" r:id="rId28"/>
    <p:sldId id="295" r:id="rId29"/>
    <p:sldId id="296" r:id="rId30"/>
    <p:sldId id="262" r:id="rId31"/>
    <p:sldId id="301" r:id="rId32"/>
    <p:sldId id="304" r:id="rId33"/>
    <p:sldId id="299" r:id="rId34"/>
    <p:sldId id="302" r:id="rId35"/>
    <p:sldId id="306" r:id="rId36"/>
    <p:sldId id="264" r:id="rId37"/>
    <p:sldId id="312" r:id="rId38"/>
    <p:sldId id="313" r:id="rId39"/>
    <p:sldId id="314" r:id="rId40"/>
    <p:sldId id="315" r:id="rId41"/>
    <p:sldId id="316" r:id="rId42"/>
    <p:sldId id="308" r:id="rId43"/>
    <p:sldId id="309" r:id="rId44"/>
    <p:sldId id="307" r:id="rId45"/>
    <p:sldId id="297" r:id="rId46"/>
    <p:sldId id="261" r:id="rId47"/>
    <p:sldId id="267" r:id="rId48"/>
    <p:sldId id="263" r:id="rId49"/>
    <p:sldId id="259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4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5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1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0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3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4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0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6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9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4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2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E9666-AABB-4220-A14E-430626097863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F6B9B-6939-4693-AD9E-5CF8AD8A1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0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stdtypes.html#string-method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ownloads/windows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Lesson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51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601308" cy="1325563"/>
          </a:xfrm>
        </p:spPr>
        <p:txBody>
          <a:bodyPr/>
          <a:lstStyle/>
          <a:p>
            <a:r>
              <a:rPr lang="en-US" dirty="0" smtClean="0"/>
              <a:t>Delimiting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You can use single quotes or double quotes.  But whatever you start with you need to end with.</a:t>
            </a:r>
          </a:p>
          <a:p>
            <a:pPr marL="0" indent="0">
              <a:buNone/>
            </a:pPr>
            <a:r>
              <a:rPr lang="en-US" dirty="0" smtClean="0"/>
              <a:t>For example these are valid:</a:t>
            </a:r>
          </a:p>
          <a:p>
            <a:pPr marL="0" indent="0">
              <a:buNone/>
            </a:pPr>
            <a:r>
              <a:rPr lang="en-US" dirty="0" smtClean="0"/>
              <a:t>print(“I am a String”)</a:t>
            </a:r>
          </a:p>
          <a:p>
            <a:pPr marL="0" indent="0">
              <a:buNone/>
            </a:pPr>
            <a:r>
              <a:rPr lang="en-US" dirty="0" smtClean="0"/>
              <a:t>print(‘I am a String’)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is valid too:</a:t>
            </a:r>
          </a:p>
          <a:p>
            <a:pPr marL="0" indent="0">
              <a:buNone/>
            </a:pPr>
            <a:r>
              <a:rPr lang="en-US" dirty="0"/>
              <a:t>print(“I </a:t>
            </a:r>
            <a:r>
              <a:rPr lang="en-US" dirty="0" smtClean="0"/>
              <a:t>‘m </a:t>
            </a:r>
            <a:r>
              <a:rPr lang="en-US" dirty="0"/>
              <a:t>a String”)</a:t>
            </a:r>
          </a:p>
          <a:p>
            <a:pPr marL="0" indent="0">
              <a:buNone/>
            </a:pPr>
            <a:r>
              <a:rPr lang="en-US" dirty="0"/>
              <a:t>print</a:t>
            </a:r>
            <a:r>
              <a:rPr lang="en-US" dirty="0" smtClean="0"/>
              <a:t>(‘Some people say, “I </a:t>
            </a:r>
            <a:r>
              <a:rPr lang="en-US" dirty="0"/>
              <a:t>am a </a:t>
            </a:r>
            <a:r>
              <a:rPr lang="en-US" dirty="0" smtClean="0"/>
              <a:t>String”’)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508" y="226647"/>
            <a:ext cx="3042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Don’t forget to save time with </a:t>
            </a:r>
          </a:p>
          <a:p>
            <a:r>
              <a:rPr lang="en-US" dirty="0" smtClean="0"/>
              <a:t>&lt;ALT&gt; +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79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 you need to say this character means something different than usual.</a:t>
            </a:r>
          </a:p>
          <a:p>
            <a:r>
              <a:rPr lang="en-US" dirty="0" smtClean="0"/>
              <a:t>In Python this is done with the backslash “\”</a:t>
            </a:r>
          </a:p>
          <a:p>
            <a:r>
              <a:rPr lang="en-US" dirty="0" smtClean="0"/>
              <a:t>For example, sometimes you want to use the delimiter as an ordinary character. </a:t>
            </a:r>
          </a:p>
          <a:p>
            <a:pPr marL="0" indent="0">
              <a:buNone/>
            </a:pPr>
            <a:r>
              <a:rPr lang="en-US" dirty="0" smtClean="0"/>
              <a:t>print(‘I \‘</a:t>
            </a:r>
            <a:r>
              <a:rPr lang="en-US" dirty="0"/>
              <a:t>m a </a:t>
            </a:r>
            <a:r>
              <a:rPr lang="en-US" dirty="0" smtClean="0"/>
              <a:t>String’)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print(“Some </a:t>
            </a:r>
            <a:r>
              <a:rPr lang="en-US" dirty="0"/>
              <a:t>people say, </a:t>
            </a:r>
            <a:r>
              <a:rPr lang="en-US" dirty="0" smtClean="0"/>
              <a:t>\“</a:t>
            </a:r>
            <a:r>
              <a:rPr lang="en-US" dirty="0"/>
              <a:t>I am a </a:t>
            </a:r>
            <a:r>
              <a:rPr lang="en-US" dirty="0" smtClean="0"/>
              <a:t>String\””)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704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escape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\n	- newline</a:t>
            </a:r>
          </a:p>
          <a:p>
            <a:pPr marL="0" indent="0">
              <a:buNone/>
            </a:pPr>
            <a:r>
              <a:rPr lang="en-US" dirty="0" smtClean="0"/>
              <a:t>\t	- tab</a:t>
            </a:r>
          </a:p>
          <a:p>
            <a:pPr marL="0" indent="0">
              <a:buNone/>
            </a:pPr>
            <a:r>
              <a:rPr lang="en-US" dirty="0" smtClean="0"/>
              <a:t>print(</a:t>
            </a:r>
            <a:r>
              <a:rPr lang="en-US" dirty="0"/>
              <a:t>“I am line 1\</a:t>
            </a:r>
            <a:r>
              <a:rPr lang="en-US" dirty="0" err="1"/>
              <a:t>nI</a:t>
            </a:r>
            <a:r>
              <a:rPr lang="en-US" dirty="0"/>
              <a:t> am line2</a:t>
            </a:r>
            <a:r>
              <a:rPr lang="en-US" dirty="0" smtClean="0"/>
              <a:t>”)</a:t>
            </a:r>
          </a:p>
          <a:p>
            <a:pPr marL="0" indent="0">
              <a:buNone/>
            </a:pPr>
            <a:r>
              <a:rPr lang="en-US" dirty="0" smtClean="0"/>
              <a:t>print(“Name\</a:t>
            </a:r>
            <a:r>
              <a:rPr lang="en-US" dirty="0" err="1" smtClean="0"/>
              <a:t>tAge</a:t>
            </a:r>
            <a:r>
              <a:rPr lang="en-US" dirty="0" smtClean="0"/>
              <a:t>\</a:t>
            </a:r>
            <a:r>
              <a:rPr lang="en-US" dirty="0" err="1" smtClean="0"/>
              <a:t>nNathan</a:t>
            </a:r>
            <a:r>
              <a:rPr lang="en-US" dirty="0" smtClean="0"/>
              <a:t>\t39”)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2976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firstName</a:t>
            </a:r>
            <a:r>
              <a:rPr lang="en-US" dirty="0"/>
              <a:t> </a:t>
            </a:r>
            <a:r>
              <a:rPr lang="en-US" dirty="0" smtClean="0"/>
              <a:t>= “Nathan”</a:t>
            </a:r>
          </a:p>
          <a:p>
            <a:pPr marL="0" indent="0">
              <a:buNone/>
            </a:pPr>
            <a:r>
              <a:rPr lang="en-US" dirty="0" err="1" smtClean="0"/>
              <a:t>lastName</a:t>
            </a:r>
            <a:r>
              <a:rPr lang="en-US" dirty="0" smtClean="0"/>
              <a:t> = “Price”</a:t>
            </a:r>
          </a:p>
          <a:p>
            <a:pPr marL="0" indent="0">
              <a:buNone/>
            </a:pPr>
            <a:r>
              <a:rPr lang="en-US" dirty="0" smtClean="0"/>
              <a:t>print(</a:t>
            </a:r>
            <a:r>
              <a:rPr lang="en-US" dirty="0" err="1" smtClean="0"/>
              <a:t>firstName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print(</a:t>
            </a:r>
            <a:r>
              <a:rPr lang="en-US" dirty="0" err="1" smtClean="0"/>
              <a:t>lastName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Variable Name  - Any meaningful combination of characters; The characters must all be letters, digits, or underscores _, and must start with a letter. In particular, punctuation and blanks are not allowed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Important </a:t>
            </a:r>
            <a:r>
              <a:rPr lang="en-US" dirty="0"/>
              <a:t>to remember : Python is case sensitive: The identifiers last, LAST, and </a:t>
            </a:r>
            <a:r>
              <a:rPr lang="en-US" dirty="0" err="1"/>
              <a:t>LaSt</a:t>
            </a:r>
            <a:r>
              <a:rPr lang="en-US" dirty="0"/>
              <a:t> are all different.</a:t>
            </a:r>
          </a:p>
          <a:p>
            <a:r>
              <a:rPr lang="en-US" dirty="0"/>
              <a:t>Good Practice: Use </a:t>
            </a:r>
            <a:r>
              <a:rPr lang="en-US" dirty="0" err="1"/>
              <a:t>camelCase</a:t>
            </a:r>
            <a:r>
              <a:rPr lang="en-US" dirty="0"/>
              <a:t> when naming a variable with multiple words – example: </a:t>
            </a:r>
            <a:r>
              <a:rPr lang="en-US" dirty="0" err="1"/>
              <a:t>interestRate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545" y="587718"/>
            <a:ext cx="6437002" cy="220593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38092" y="230188"/>
            <a:ext cx="6353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You are not allowed to use following keywords as variable names </a:t>
            </a:r>
          </a:p>
        </p:txBody>
      </p:sp>
    </p:spTree>
    <p:extLst>
      <p:ext uri="{BB962C8B-B14F-4D97-AF65-F5344CB8AC3E}">
        <p14:creationId xmlns:p14="http://schemas.microsoft.com/office/powerpoint/2010/main" val="4052925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input from the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userName</a:t>
            </a:r>
            <a:r>
              <a:rPr lang="en-US" dirty="0" smtClean="0"/>
              <a:t> = input(“What is your name? ”)</a:t>
            </a:r>
          </a:p>
          <a:p>
            <a:pPr marL="0" indent="0">
              <a:buNone/>
            </a:pPr>
            <a:r>
              <a:rPr lang="en-US" dirty="0" smtClean="0"/>
              <a:t>print(“Welcome “ + </a:t>
            </a:r>
            <a:r>
              <a:rPr lang="en-US" dirty="0" err="1" smtClean="0"/>
              <a:t>userName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*Change it so the user enters their name on a blank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17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Start Writing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File-&gt;New</a:t>
            </a:r>
          </a:p>
          <a:p>
            <a:r>
              <a:rPr lang="en-US" dirty="0"/>
              <a:t>print(“Something”)</a:t>
            </a:r>
          </a:p>
          <a:p>
            <a:r>
              <a:rPr lang="en-US" dirty="0"/>
              <a:t>File-&gt;Save as “programname.py” in folder week01</a:t>
            </a:r>
          </a:p>
          <a:p>
            <a:r>
              <a:rPr lang="en-US" dirty="0"/>
              <a:t>Run first program – Run Module (F5)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56676" y="445443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Keyboard shortcuts</a:t>
            </a:r>
          </a:p>
          <a:p>
            <a:pPr lvl="1"/>
            <a:r>
              <a:rPr lang="en-US" dirty="0" err="1"/>
              <a:t>Ctrl+N</a:t>
            </a:r>
            <a:r>
              <a:rPr lang="en-US" dirty="0"/>
              <a:t> as File-&gt;New</a:t>
            </a:r>
          </a:p>
          <a:p>
            <a:pPr lvl="1"/>
            <a:r>
              <a:rPr lang="en-US" dirty="0" err="1"/>
              <a:t>Ctrl+S</a:t>
            </a:r>
            <a:r>
              <a:rPr lang="en-US" dirty="0"/>
              <a:t>  as File-&gt;Save</a:t>
            </a:r>
          </a:p>
          <a:p>
            <a:pPr lvl="1"/>
            <a:r>
              <a:rPr lang="en-US" dirty="0" err="1"/>
              <a:t>Ctrl+Z</a:t>
            </a:r>
            <a:r>
              <a:rPr lang="en-US" dirty="0"/>
              <a:t>  as Edit-&gt;</a:t>
            </a:r>
            <a:r>
              <a:rPr lang="en-US" dirty="0" smtClean="0"/>
              <a:t>Undo</a:t>
            </a:r>
          </a:p>
          <a:p>
            <a:pPr lvl="1"/>
            <a:r>
              <a:rPr lang="en-US" dirty="0" smtClean="0"/>
              <a:t>F5 – Run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25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length of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len</a:t>
            </a:r>
            <a:r>
              <a:rPr lang="en-US" dirty="0" smtClean="0"/>
              <a:t>() can be used to find the length of strings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len</a:t>
            </a:r>
            <a:r>
              <a:rPr lang="en-US" dirty="0" smtClean="0"/>
              <a:t>(“Hello”)</a:t>
            </a:r>
          </a:p>
          <a:p>
            <a:pPr marL="0" indent="0">
              <a:buNone/>
            </a:pPr>
            <a:r>
              <a:rPr lang="en-US" dirty="0" smtClean="0"/>
              <a:t>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len</a:t>
            </a:r>
            <a:r>
              <a:rPr lang="en-US" dirty="0" smtClean="0"/>
              <a:t>(“12345”)</a:t>
            </a:r>
          </a:p>
          <a:p>
            <a:pPr marL="0" indent="0">
              <a:buNone/>
            </a:pPr>
            <a:r>
              <a:rPr lang="en-US" dirty="0" smtClean="0"/>
              <a:t>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76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Create a new file called “NameLength.py”</a:t>
            </a:r>
          </a:p>
          <a:p>
            <a:pPr marL="0" indent="0">
              <a:buNone/>
            </a:pPr>
            <a:r>
              <a:rPr lang="en-US" dirty="0" smtClean="0"/>
              <a:t>Write a program that asks the user and stores it in a variable</a:t>
            </a:r>
          </a:p>
          <a:p>
            <a:pPr marL="0" indent="0">
              <a:buNone/>
            </a:pPr>
            <a:r>
              <a:rPr lang="en-US" dirty="0" smtClean="0"/>
              <a:t>Tell the user how long their name 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35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Functions – fun with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string variables and literals have functions you can use on them.  </a:t>
            </a:r>
          </a:p>
          <a:p>
            <a:pPr marL="0" indent="0">
              <a:buNone/>
            </a:pPr>
            <a:r>
              <a:rPr lang="en-US" dirty="0" smtClean="0"/>
              <a:t>Let’s take a look:</a:t>
            </a:r>
          </a:p>
          <a:p>
            <a:pPr marL="0" indent="0">
              <a:buNone/>
            </a:pPr>
            <a:r>
              <a:rPr lang="en-US" dirty="0" smtClean="0"/>
              <a:t>print(“</a:t>
            </a:r>
            <a:r>
              <a:rPr lang="en-US" dirty="0" err="1" smtClean="0"/>
              <a:t>hello”.upper</a:t>
            </a:r>
            <a:r>
              <a:rPr lang="en-US" dirty="0" smtClean="0"/>
              <a:t>())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firstName</a:t>
            </a:r>
            <a:r>
              <a:rPr lang="en-US" dirty="0" smtClean="0"/>
              <a:t> = input(“What is your first name?\n”)</a:t>
            </a:r>
          </a:p>
          <a:p>
            <a:pPr marL="0" indent="0">
              <a:buNone/>
            </a:pPr>
            <a:r>
              <a:rPr lang="en-US" dirty="0" smtClean="0"/>
              <a:t>print(“Did you say,\”” + </a:t>
            </a:r>
            <a:r>
              <a:rPr lang="en-US" dirty="0" err="1" smtClean="0"/>
              <a:t>firstName.upper</a:t>
            </a:r>
            <a:r>
              <a:rPr lang="en-US" dirty="0" smtClean="0"/>
              <a:t>() + “\”?”)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97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these and tell me what they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lower()</a:t>
            </a:r>
          </a:p>
          <a:p>
            <a:pPr marL="0" indent="0">
              <a:buNone/>
            </a:pPr>
            <a:r>
              <a:rPr lang="en-US" dirty="0" smtClean="0"/>
              <a:t>capitalize()</a:t>
            </a:r>
          </a:p>
          <a:p>
            <a:pPr marL="0" indent="0">
              <a:buNone/>
            </a:pPr>
            <a:r>
              <a:rPr lang="en-US" dirty="0" err="1" smtClean="0"/>
              <a:t>swapcase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smtClean="0"/>
              <a:t>title()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See more </a:t>
            </a:r>
            <a:r>
              <a:rPr lang="en-US" dirty="0"/>
              <a:t>string functions at: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docs.python.org/3/library/stdtypes.html#string-methods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4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will accomplish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 Python on your computer</a:t>
            </a:r>
          </a:p>
          <a:p>
            <a:r>
              <a:rPr lang="en-US" dirty="0" smtClean="0"/>
              <a:t>Using IDLE interactively to explore</a:t>
            </a:r>
            <a:endParaRPr lang="en-US" dirty="0" smtClean="0"/>
          </a:p>
          <a:p>
            <a:pPr lvl="1"/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if/else</a:t>
            </a:r>
          </a:p>
          <a:p>
            <a:pPr lvl="1"/>
            <a:r>
              <a:rPr lang="en-US" dirty="0" smtClean="0"/>
              <a:t>while</a:t>
            </a:r>
            <a:endParaRPr lang="en-US" dirty="0" smtClean="0"/>
          </a:p>
          <a:p>
            <a:pPr lvl="1"/>
            <a:r>
              <a:rPr lang="en-US" dirty="0" smtClean="0"/>
              <a:t>Boolean logic</a:t>
            </a:r>
          </a:p>
          <a:p>
            <a:pPr lvl="1"/>
            <a:r>
              <a:rPr lang="en-US" dirty="0" smtClean="0"/>
              <a:t>Integers</a:t>
            </a:r>
            <a:endParaRPr lang="en-US" dirty="0"/>
          </a:p>
          <a:p>
            <a:r>
              <a:rPr lang="en-US" smtClean="0"/>
              <a:t>Create Python files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1353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asks for a person’s full name</a:t>
            </a:r>
          </a:p>
          <a:p>
            <a:r>
              <a:rPr lang="en-US" dirty="0" smtClean="0"/>
              <a:t>And responds back with “Welcome 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” with the case correct.</a:t>
            </a:r>
          </a:p>
          <a:p>
            <a:endParaRPr lang="en-US" dirty="0"/>
          </a:p>
          <a:p>
            <a:r>
              <a:rPr lang="en-US" dirty="0" smtClean="0"/>
              <a:t>For example, if I type “</a:t>
            </a:r>
            <a:r>
              <a:rPr lang="en-US" dirty="0" err="1"/>
              <a:t>n</a:t>
            </a:r>
            <a:r>
              <a:rPr lang="en-US" dirty="0" err="1" smtClean="0"/>
              <a:t>athan</a:t>
            </a:r>
            <a:r>
              <a:rPr lang="en-US" dirty="0" smtClean="0"/>
              <a:t> price” it would say</a:t>
            </a:r>
          </a:p>
          <a:p>
            <a:r>
              <a:rPr lang="en-US" dirty="0" smtClean="0"/>
              <a:t>“Welcome Nathan Price”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577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parts of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just get one character from a string by using “[]”.</a:t>
            </a:r>
          </a:p>
          <a:p>
            <a:r>
              <a:rPr lang="en-US" dirty="0" smtClean="0"/>
              <a:t>For example, if I want the first character I could type in </a:t>
            </a:r>
          </a:p>
          <a:p>
            <a:pPr marL="0" indent="0">
              <a:buNone/>
            </a:pPr>
            <a:r>
              <a:rPr lang="en-US" dirty="0" smtClean="0"/>
              <a:t>print(“This is a string”[0])</a:t>
            </a:r>
          </a:p>
          <a:p>
            <a:pPr marL="0" indent="0">
              <a:buNone/>
            </a:pPr>
            <a:r>
              <a:rPr lang="en-US" dirty="0" smtClean="0"/>
              <a:t>This would print “T”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Now try to print the 4</a:t>
            </a:r>
            <a:r>
              <a:rPr lang="en-US" baseline="30000" dirty="0" smtClean="0"/>
              <a:t>th</a:t>
            </a:r>
            <a:r>
              <a:rPr lang="en-US" dirty="0" smtClean="0"/>
              <a:t> letter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98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and 4</a:t>
            </a:r>
            <a:r>
              <a:rPr lang="en-US" baseline="30000" dirty="0" smtClean="0"/>
              <a:t>th</a:t>
            </a:r>
            <a:r>
              <a:rPr lang="en-US" dirty="0" smtClean="0"/>
              <a:t> character in your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asks for the users name</a:t>
            </a:r>
          </a:p>
          <a:p>
            <a:r>
              <a:rPr lang="en-US" dirty="0" smtClean="0"/>
              <a:t>Makes it all upper case</a:t>
            </a:r>
          </a:p>
          <a:p>
            <a:r>
              <a:rPr lang="en-US" dirty="0" smtClean="0"/>
              <a:t>And then says, “The second character is ‘A’ and the fourth character is ‘H’)</a:t>
            </a:r>
          </a:p>
        </p:txBody>
      </p:sp>
    </p:spTree>
    <p:extLst>
      <p:ext uri="{BB962C8B-B14F-4D97-AF65-F5344CB8AC3E}">
        <p14:creationId xmlns:p14="http://schemas.microsoft.com/office/powerpoint/2010/main" val="1053777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count the other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is printed when you type:</a:t>
            </a:r>
          </a:p>
          <a:p>
            <a:pPr marL="0" indent="0">
              <a:buNone/>
            </a:pPr>
            <a:r>
              <a:rPr lang="en-US" dirty="0" smtClean="0"/>
              <a:t>print(“Something”[-1])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49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your previous program and add a new statement</a:t>
            </a:r>
          </a:p>
          <a:p>
            <a:r>
              <a:rPr lang="en-US" dirty="0" smtClean="0"/>
              <a:t>“The last character in your name is ‘N’”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10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“Assignment” vs. “Comparison”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 equal always means “assign”.  It </a:t>
            </a:r>
            <a:r>
              <a:rPr lang="en-US" b="1" u="sng" dirty="0" smtClean="0"/>
              <a:t>makes</a:t>
            </a:r>
            <a:r>
              <a:rPr lang="en-US" dirty="0" smtClean="0"/>
              <a:t> the two things equal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myName</a:t>
            </a:r>
            <a:r>
              <a:rPr lang="en-US" dirty="0" smtClean="0"/>
              <a:t> = “Nathan”</a:t>
            </a:r>
          </a:p>
          <a:p>
            <a:pPr marL="0" indent="0">
              <a:buNone/>
            </a:pPr>
            <a:r>
              <a:rPr lang="en-US" dirty="0" smtClean="0"/>
              <a:t>	Now “</a:t>
            </a:r>
            <a:r>
              <a:rPr lang="en-US" dirty="0" err="1" smtClean="0"/>
              <a:t>myName</a:t>
            </a:r>
            <a:r>
              <a:rPr lang="en-US" dirty="0" smtClean="0"/>
              <a:t>” is the same as “Nathan”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Two equals is asking the question “are these equal?” and the computer will decide if it is “True” or “False”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myName</a:t>
            </a:r>
            <a:r>
              <a:rPr lang="en-US" dirty="0" smtClean="0"/>
              <a:t> == “Nathan”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Asks the question, “Is </a:t>
            </a:r>
            <a:r>
              <a:rPr lang="en-US" dirty="0" err="1" smtClean="0"/>
              <a:t>myName</a:t>
            </a:r>
            <a:r>
              <a:rPr lang="en-US" dirty="0" smtClean="0"/>
              <a:t> the same as ‘Nathan’?” and will return either True or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599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“if/else”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***Indention is very important in Python***</a:t>
            </a:r>
          </a:p>
          <a:p>
            <a:pPr marL="0" indent="0">
              <a:buNone/>
            </a:pPr>
            <a:r>
              <a:rPr lang="en-US" dirty="0" smtClean="0"/>
              <a:t>Create a new file (NameCheck.py) and type this program exactly: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name = input(“What is your name?\n”)</a:t>
            </a:r>
          </a:p>
          <a:p>
            <a:pPr marL="0" indent="0">
              <a:buNone/>
            </a:pPr>
            <a:r>
              <a:rPr lang="en-US" dirty="0" smtClean="0"/>
              <a:t>if name == “Nathan” :</a:t>
            </a:r>
          </a:p>
          <a:p>
            <a:pPr marL="0" indent="0">
              <a:buNone/>
            </a:pPr>
            <a:r>
              <a:rPr lang="en-US" dirty="0" smtClean="0"/>
              <a:t>	print(“Welcome.  You may enter.”)</a:t>
            </a:r>
          </a:p>
          <a:p>
            <a:pPr marL="0" indent="0">
              <a:buNone/>
            </a:pPr>
            <a:r>
              <a:rPr lang="en-US" dirty="0" smtClean="0"/>
              <a:t>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print(“Access Denied!!”)</a:t>
            </a:r>
          </a:p>
        </p:txBody>
      </p:sp>
    </p:spTree>
    <p:extLst>
      <p:ext uri="{BB962C8B-B14F-4D97-AF65-F5344CB8AC3E}">
        <p14:creationId xmlns:p14="http://schemas.microsoft.com/office/powerpoint/2010/main" val="27738424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program that asks people what state they live in.  If “Texas” then tell them that they “Qualify” otherwise tell them “You need to move to Texas”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Create a program that has the user type in a sentence, if the last character is a “?”, the say “Why do you ask?” otherwise it should say, “That’s interesting.”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70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conditions with “and”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7603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sentence = input(“Type in a sentence.\n”)</a:t>
            </a:r>
          </a:p>
          <a:p>
            <a:pPr marL="0" indent="0">
              <a:buNone/>
            </a:pPr>
            <a:r>
              <a:rPr lang="en-US" dirty="0" smtClean="0"/>
              <a:t>if sentence[0] == “A” and sentence[-1] == “.”: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print(“I have heard that before.”)</a:t>
            </a:r>
          </a:p>
          <a:p>
            <a:pPr marL="0" indent="0">
              <a:buNone/>
            </a:pPr>
            <a:r>
              <a:rPr lang="en-US" dirty="0" smtClean="0"/>
              <a:t>else: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print(“That’s new.”)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07508" y="4673600"/>
            <a:ext cx="33511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happens if I enter:</a:t>
            </a:r>
          </a:p>
          <a:p>
            <a:r>
              <a:rPr lang="en-US" dirty="0"/>
              <a:t>	A bear walks into a </a:t>
            </a:r>
            <a:r>
              <a:rPr lang="en-US" dirty="0" smtClean="0"/>
              <a:t>bar.</a:t>
            </a:r>
          </a:p>
          <a:p>
            <a:r>
              <a:rPr lang="en-US" dirty="0" smtClean="0"/>
              <a:t>How about:</a:t>
            </a:r>
          </a:p>
          <a:p>
            <a:r>
              <a:rPr lang="en-US" dirty="0" smtClean="0"/>
              <a:t>	A </a:t>
            </a:r>
            <a:r>
              <a:rPr lang="en-US" dirty="0"/>
              <a:t>bear walks into a bar?</a:t>
            </a:r>
          </a:p>
        </p:txBody>
      </p:sp>
    </p:spTree>
    <p:extLst>
      <p:ext uri="{BB962C8B-B14F-4D97-AF65-F5344CB8AC3E}">
        <p14:creationId xmlns:p14="http://schemas.microsoft.com/office/powerpoint/2010/main" val="242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“while”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addition to “if/else” you can create loops using “while”</a:t>
            </a:r>
          </a:p>
          <a:p>
            <a:pPr marL="0" indent="0">
              <a:buNone/>
            </a:pPr>
            <a:r>
              <a:rPr lang="en-US" dirty="0" smtClean="0"/>
              <a:t>Try this: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stop = “”</a:t>
            </a:r>
          </a:p>
          <a:p>
            <a:pPr marL="0" indent="0">
              <a:buNone/>
            </a:pPr>
            <a:r>
              <a:rPr lang="en-US" dirty="0" smtClean="0"/>
              <a:t>while not stop == “yes”: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stop = input(“Do you want me to stop?  (type ‘yes’)\n”)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999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</a:t>
            </a:r>
            <a:r>
              <a:rPr lang="en-US" dirty="0"/>
              <a:t>to </a:t>
            </a:r>
            <a:r>
              <a:rPr lang="en-US" dirty="0">
                <a:hlinkClick r:id="rId2"/>
              </a:rPr>
              <a:t>https://www.python.org/downloads/windows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Download </a:t>
            </a:r>
            <a:r>
              <a:rPr lang="en-US" dirty="0" smtClean="0"/>
              <a:t>- Python </a:t>
            </a:r>
            <a:r>
              <a:rPr lang="en-US" dirty="0"/>
              <a:t>3.4.3 – (Release Date 2015-02-25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Windows x86 MSI </a:t>
            </a:r>
            <a:r>
              <a:rPr lang="en-US" dirty="0" smtClean="0"/>
              <a:t>installer (32 bit)</a:t>
            </a:r>
          </a:p>
          <a:p>
            <a:pPr lvl="1"/>
            <a:r>
              <a:rPr lang="en-US" dirty="0"/>
              <a:t>Windows x86 MSI </a:t>
            </a:r>
            <a:r>
              <a:rPr lang="en-US" dirty="0" smtClean="0"/>
              <a:t>installer (64 bit)</a:t>
            </a:r>
          </a:p>
          <a:p>
            <a:r>
              <a:rPr lang="en-US" dirty="0"/>
              <a:t>Create a folder C:\Projects to store your projects files.</a:t>
            </a:r>
          </a:p>
          <a:p>
            <a:pPr lvl="1"/>
            <a:r>
              <a:rPr lang="en-US" dirty="0"/>
              <a:t>Create a sub folder </a:t>
            </a:r>
            <a:r>
              <a:rPr lang="en-US" dirty="0" smtClean="0"/>
              <a:t>week01</a:t>
            </a:r>
          </a:p>
          <a:p>
            <a:r>
              <a:rPr lang="en-US" dirty="0" smtClean="0"/>
              <a:t>Launch IDLE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1130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final 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Rule: </a:t>
            </a:r>
            <a:endParaRPr lang="en-US" b="1" dirty="0" smtClean="0"/>
          </a:p>
          <a:p>
            <a:pPr lvl="1"/>
            <a:r>
              <a:rPr lang="en-US" b="1" u="sng" dirty="0"/>
              <a:t>Parenthesis</a:t>
            </a:r>
            <a:r>
              <a:rPr lang="en-US" b="1" dirty="0"/>
              <a:t> are evaluated first</a:t>
            </a:r>
            <a:endParaRPr lang="en-US" b="1" u="sng" dirty="0"/>
          </a:p>
          <a:p>
            <a:pPr lvl="1"/>
            <a:r>
              <a:rPr lang="en-US" b="1" u="sng" dirty="0"/>
              <a:t>not</a:t>
            </a:r>
            <a:r>
              <a:rPr lang="en-US" b="1" dirty="0"/>
              <a:t> is evaluated next; </a:t>
            </a:r>
          </a:p>
          <a:p>
            <a:pPr lvl="1"/>
            <a:r>
              <a:rPr lang="en-US" b="1" u="sng" dirty="0"/>
              <a:t>and</a:t>
            </a:r>
            <a:r>
              <a:rPr lang="en-US" b="1" dirty="0"/>
              <a:t> is evaluated next; </a:t>
            </a:r>
          </a:p>
          <a:p>
            <a:pPr lvl="1"/>
            <a:r>
              <a:rPr lang="en-US" b="1" u="sng" dirty="0"/>
              <a:t>or</a:t>
            </a:r>
            <a:r>
              <a:rPr lang="en-US" b="1" dirty="0"/>
              <a:t> is evaluated last.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False or not True and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897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final 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Rule: </a:t>
            </a:r>
            <a:endParaRPr lang="en-US" b="1" dirty="0" smtClean="0"/>
          </a:p>
          <a:p>
            <a:pPr lvl="1"/>
            <a:r>
              <a:rPr lang="en-US" b="1" u="sng" dirty="0"/>
              <a:t>Parenthesis</a:t>
            </a:r>
            <a:r>
              <a:rPr lang="en-US" b="1" dirty="0"/>
              <a:t> are evaluated first</a:t>
            </a:r>
            <a:endParaRPr lang="en-US" b="1" u="sng" dirty="0"/>
          </a:p>
          <a:p>
            <a:pPr lvl="1"/>
            <a:r>
              <a:rPr lang="en-US" b="1" u="sng" dirty="0"/>
              <a:t>not</a:t>
            </a:r>
            <a:r>
              <a:rPr lang="en-US" b="1" dirty="0"/>
              <a:t> is evaluated next; </a:t>
            </a:r>
          </a:p>
          <a:p>
            <a:pPr lvl="1"/>
            <a:r>
              <a:rPr lang="en-US" b="1" u="sng" dirty="0"/>
              <a:t>and</a:t>
            </a:r>
            <a:r>
              <a:rPr lang="en-US" b="1" dirty="0"/>
              <a:t> is evaluated next; </a:t>
            </a:r>
          </a:p>
          <a:p>
            <a:pPr lvl="1"/>
            <a:r>
              <a:rPr lang="en-US" b="1" u="sng" dirty="0"/>
              <a:t>or</a:t>
            </a:r>
            <a:r>
              <a:rPr lang="en-US" b="1" dirty="0"/>
              <a:t> is evaluated last.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False or </a:t>
            </a:r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not True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or </a:t>
            </a:r>
            <a:r>
              <a:rPr lang="en-US" sz="20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and True</a:t>
            </a:r>
          </a:p>
          <a:p>
            <a:pPr marL="0" indent="0">
              <a:buNone/>
            </a:pPr>
            <a:r>
              <a:rPr lang="en-US" sz="20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or False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6284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final 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Rule: </a:t>
            </a:r>
            <a:endParaRPr lang="en-US" b="1" dirty="0" smtClean="0"/>
          </a:p>
          <a:p>
            <a:pPr lvl="1"/>
            <a:r>
              <a:rPr lang="en-US" b="1" u="sng" dirty="0" smtClean="0"/>
              <a:t>Parenthesis</a:t>
            </a:r>
            <a:r>
              <a:rPr lang="en-US" b="1" dirty="0" smtClean="0"/>
              <a:t> are evaluated first</a:t>
            </a:r>
            <a:endParaRPr lang="en-US" b="1" u="sng" dirty="0" smtClean="0"/>
          </a:p>
          <a:p>
            <a:pPr lvl="1"/>
            <a:r>
              <a:rPr lang="en-US" b="1" u="sng" dirty="0" smtClean="0"/>
              <a:t>not</a:t>
            </a:r>
            <a:r>
              <a:rPr lang="en-US" b="1" dirty="0" smtClean="0"/>
              <a:t> </a:t>
            </a:r>
            <a:r>
              <a:rPr lang="en-US" b="1" dirty="0"/>
              <a:t>is evaluated </a:t>
            </a:r>
            <a:r>
              <a:rPr lang="en-US" b="1" dirty="0" smtClean="0"/>
              <a:t>next; </a:t>
            </a:r>
          </a:p>
          <a:p>
            <a:pPr lvl="1"/>
            <a:r>
              <a:rPr lang="en-US" b="1" u="sng" dirty="0" smtClean="0"/>
              <a:t>and</a:t>
            </a:r>
            <a:r>
              <a:rPr lang="en-US" b="1" dirty="0" smtClean="0"/>
              <a:t> </a:t>
            </a:r>
            <a:r>
              <a:rPr lang="en-US" b="1" dirty="0"/>
              <a:t>is evaluated next; </a:t>
            </a:r>
            <a:endParaRPr lang="en-US" b="1" dirty="0" smtClean="0"/>
          </a:p>
          <a:p>
            <a:pPr lvl="1"/>
            <a:r>
              <a:rPr lang="en-US" b="1" u="sng" dirty="0" smtClean="0"/>
              <a:t>or</a:t>
            </a:r>
            <a:r>
              <a:rPr lang="en-US" b="1" dirty="0" smtClean="0"/>
              <a:t> </a:t>
            </a:r>
            <a:r>
              <a:rPr lang="en-US" b="1" dirty="0"/>
              <a:t>is evaluated last.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and not True or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694986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final 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Rule: </a:t>
            </a:r>
            <a:endParaRPr lang="en-US" b="1" dirty="0" smtClean="0"/>
          </a:p>
          <a:p>
            <a:pPr lvl="1"/>
            <a:r>
              <a:rPr lang="en-US" b="1" u="sng" dirty="0" smtClean="0"/>
              <a:t>Parenthesis</a:t>
            </a:r>
            <a:r>
              <a:rPr lang="en-US" b="1" dirty="0" smtClean="0"/>
              <a:t> are evaluated first</a:t>
            </a:r>
            <a:endParaRPr lang="en-US" b="1" u="sng" dirty="0" smtClean="0"/>
          </a:p>
          <a:p>
            <a:pPr lvl="1"/>
            <a:r>
              <a:rPr lang="en-US" b="1" u="sng" dirty="0" smtClean="0"/>
              <a:t>not</a:t>
            </a:r>
            <a:r>
              <a:rPr lang="en-US" b="1" dirty="0" smtClean="0"/>
              <a:t> </a:t>
            </a:r>
            <a:r>
              <a:rPr lang="en-US" b="1" dirty="0"/>
              <a:t>is evaluated </a:t>
            </a:r>
            <a:r>
              <a:rPr lang="en-US" b="1" dirty="0" smtClean="0"/>
              <a:t>next; </a:t>
            </a:r>
          </a:p>
          <a:p>
            <a:pPr lvl="1"/>
            <a:r>
              <a:rPr lang="en-US" b="1" u="sng" dirty="0" smtClean="0"/>
              <a:t>and</a:t>
            </a:r>
            <a:r>
              <a:rPr lang="en-US" b="1" dirty="0" smtClean="0"/>
              <a:t> </a:t>
            </a:r>
            <a:r>
              <a:rPr lang="en-US" b="1" dirty="0"/>
              <a:t>is evaluated next; </a:t>
            </a:r>
            <a:endParaRPr lang="en-US" b="1" dirty="0" smtClean="0"/>
          </a:p>
          <a:p>
            <a:pPr lvl="1"/>
            <a:r>
              <a:rPr lang="en-US" b="1" u="sng" dirty="0" smtClean="0"/>
              <a:t>or</a:t>
            </a:r>
            <a:r>
              <a:rPr lang="en-US" b="1" dirty="0" smtClean="0"/>
              <a:t> </a:t>
            </a:r>
            <a:r>
              <a:rPr lang="en-US" b="1" dirty="0"/>
              <a:t>is evaluated last.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not True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marL="0" indent="0">
              <a:buNone/>
            </a:pPr>
            <a:r>
              <a:rPr lang="en-US" sz="20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and False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True</a:t>
            </a:r>
          </a:p>
          <a:p>
            <a:pPr marL="0" indent="0">
              <a:buNone/>
            </a:pPr>
            <a:r>
              <a:rPr lang="en-US" sz="20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or True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98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final 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Rule: </a:t>
            </a:r>
            <a:endParaRPr lang="en-US" b="1" dirty="0" smtClean="0"/>
          </a:p>
          <a:p>
            <a:pPr lvl="1"/>
            <a:r>
              <a:rPr lang="en-US" b="1" u="sng" dirty="0"/>
              <a:t>Parenthesis</a:t>
            </a:r>
            <a:r>
              <a:rPr lang="en-US" b="1" dirty="0"/>
              <a:t> are evaluated first</a:t>
            </a:r>
            <a:endParaRPr lang="en-US" b="1" u="sng" dirty="0"/>
          </a:p>
          <a:p>
            <a:pPr lvl="1"/>
            <a:r>
              <a:rPr lang="en-US" b="1" u="sng" dirty="0"/>
              <a:t>not</a:t>
            </a:r>
            <a:r>
              <a:rPr lang="en-US" b="1" dirty="0"/>
              <a:t> is evaluated next; </a:t>
            </a:r>
          </a:p>
          <a:p>
            <a:pPr lvl="1"/>
            <a:r>
              <a:rPr lang="en-US" b="1" u="sng" dirty="0"/>
              <a:t>and</a:t>
            </a:r>
            <a:r>
              <a:rPr lang="en-US" b="1" dirty="0"/>
              <a:t> is evaluated next; </a:t>
            </a:r>
          </a:p>
          <a:p>
            <a:pPr lvl="1"/>
            <a:r>
              <a:rPr lang="en-US" b="1" u="sng" dirty="0"/>
              <a:t>or</a:t>
            </a:r>
            <a:r>
              <a:rPr lang="en-US" b="1" dirty="0"/>
              <a:t> is evaluated last.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and not (False or False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853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final 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Rule: </a:t>
            </a:r>
            <a:endParaRPr lang="en-US" b="1" dirty="0" smtClean="0"/>
          </a:p>
          <a:p>
            <a:pPr lvl="1"/>
            <a:r>
              <a:rPr lang="en-US" b="1" u="sng" dirty="0"/>
              <a:t>Parenthesis</a:t>
            </a:r>
            <a:r>
              <a:rPr lang="en-US" b="1" dirty="0"/>
              <a:t> are evaluated first</a:t>
            </a:r>
            <a:endParaRPr lang="en-US" b="1" u="sng" dirty="0"/>
          </a:p>
          <a:p>
            <a:pPr lvl="1"/>
            <a:r>
              <a:rPr lang="en-US" b="1" u="sng" dirty="0"/>
              <a:t>not</a:t>
            </a:r>
            <a:r>
              <a:rPr lang="en-US" b="1" dirty="0"/>
              <a:t> is evaluated next; </a:t>
            </a:r>
          </a:p>
          <a:p>
            <a:pPr lvl="1"/>
            <a:r>
              <a:rPr lang="en-US" b="1" u="sng" dirty="0"/>
              <a:t>and</a:t>
            </a:r>
            <a:r>
              <a:rPr lang="en-US" b="1" dirty="0"/>
              <a:t> is evaluated next; </a:t>
            </a:r>
          </a:p>
          <a:p>
            <a:pPr lvl="1"/>
            <a:r>
              <a:rPr lang="en-US" b="1" u="sng" dirty="0"/>
              <a:t>or</a:t>
            </a:r>
            <a:r>
              <a:rPr lang="en-US" b="1" dirty="0"/>
              <a:t> is evaluated last.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</a:t>
            </a:r>
            <a:r>
              <a:rPr lang="en-US" sz="20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(False or False</a:t>
            </a:r>
            <a:r>
              <a:rPr lang="en-US" sz="20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and </a:t>
            </a:r>
            <a:r>
              <a:rPr lang="en-US" sz="20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False</a:t>
            </a:r>
          </a:p>
          <a:p>
            <a:pPr marL="0" indent="0">
              <a:buNone/>
            </a:pPr>
            <a:r>
              <a:rPr lang="en-US" sz="2000" b="1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and True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829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5266387" cy="3531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Evaluate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and True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and False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and True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False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True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False and Not True 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04586" y="1825625"/>
            <a:ext cx="5743977" cy="3531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Evaluate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or True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or False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or True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8798170" y="1895396"/>
            <a:ext cx="10739908" cy="81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960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count = 0</a:t>
            </a:r>
          </a:p>
          <a:p>
            <a:pPr marL="0" indent="0">
              <a:buNone/>
            </a:pPr>
            <a:r>
              <a:rPr lang="en-US" dirty="0" smtClean="0"/>
              <a:t>print(count)</a:t>
            </a:r>
          </a:p>
          <a:p>
            <a:pPr marL="0" indent="0">
              <a:buNone/>
            </a:pPr>
            <a:r>
              <a:rPr lang="en-US" dirty="0" smtClean="0"/>
              <a:t>count = count + 1</a:t>
            </a:r>
          </a:p>
          <a:p>
            <a:pPr marL="0" indent="0">
              <a:buNone/>
            </a:pPr>
            <a:r>
              <a:rPr lang="en-US" dirty="0" smtClean="0"/>
              <a:t>print(count)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117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prints the count from 0 to 5</a:t>
            </a:r>
          </a:p>
          <a:p>
            <a:pPr marL="0" indent="0">
              <a:buNone/>
            </a:pP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 smtClean="0"/>
              <a:t>1</a:t>
            </a:r>
          </a:p>
          <a:p>
            <a:pPr marL="0" indent="0">
              <a:buNone/>
            </a:pPr>
            <a:r>
              <a:rPr lang="en-US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3</a:t>
            </a:r>
          </a:p>
          <a:p>
            <a:pPr marL="0" indent="0">
              <a:buNone/>
            </a:pPr>
            <a:r>
              <a:rPr lang="en-US" dirty="0" smtClean="0"/>
              <a:t>4</a:t>
            </a:r>
          </a:p>
          <a:p>
            <a:pPr marL="0" indent="0">
              <a:buNone/>
            </a:pPr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938847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Adding an amount to a variable is such a common practice that there is a short cut.</a:t>
            </a:r>
          </a:p>
          <a:p>
            <a:pPr marL="0" indent="0">
              <a:buNone/>
            </a:pPr>
            <a:r>
              <a:rPr lang="en-US" dirty="0" smtClean="0"/>
              <a:t>These two do the same thing:</a:t>
            </a:r>
          </a:p>
          <a:p>
            <a:pPr marL="0" indent="0">
              <a:buNone/>
            </a:pPr>
            <a:r>
              <a:rPr lang="en-US" dirty="0" smtClean="0"/>
              <a:t>count = count + 1</a:t>
            </a:r>
          </a:p>
          <a:p>
            <a:pPr marL="0" indent="0">
              <a:buNone/>
            </a:pPr>
            <a:r>
              <a:rPr lang="en-US" dirty="0" smtClean="0"/>
              <a:t>count +=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Rewrite your previous program to use +=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33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Shell – Your first Python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IDLE</a:t>
            </a:r>
          </a:p>
          <a:p>
            <a:r>
              <a:rPr lang="en-US" dirty="0" smtClean="0"/>
              <a:t>At the “&gt;&gt;&gt;” type</a:t>
            </a:r>
          </a:p>
          <a:p>
            <a:pPr marL="457200" lvl="1" indent="0">
              <a:buNone/>
            </a:pPr>
            <a:r>
              <a:rPr lang="en-US" dirty="0"/>
              <a:t>print(“Hello World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Press &lt;enter&gt;</a:t>
            </a:r>
          </a:p>
          <a:p>
            <a:r>
              <a:rPr lang="en-US" dirty="0" smtClean="0"/>
              <a:t>What do you see?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Try typing this with other</a:t>
            </a:r>
          </a:p>
          <a:p>
            <a:pPr marL="0" indent="0">
              <a:buNone/>
            </a:pPr>
            <a:r>
              <a:rPr lang="en-US" dirty="0" smtClean="0"/>
              <a:t>words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181" y="1690688"/>
            <a:ext cx="5671527" cy="24423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1181" y="4267988"/>
            <a:ext cx="5226049" cy="225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0924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Modify the following program to say how many times the person has been asked: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stop = “”</a:t>
            </a:r>
          </a:p>
          <a:p>
            <a:pPr marL="0" indent="0">
              <a:buNone/>
            </a:pPr>
            <a:r>
              <a:rPr lang="en-US" dirty="0"/>
              <a:t>while not stop == “yes”:</a:t>
            </a:r>
          </a:p>
          <a:p>
            <a:pPr marL="0" indent="0">
              <a:buNone/>
            </a:pPr>
            <a:r>
              <a:rPr lang="en-US" dirty="0"/>
              <a:t>	stop = input(“Do you want me to stop?  (type ‘yes’)\n”)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6027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asks a person to type in a sentence and then it prints out every other letter.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57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for the week: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“</a:t>
            </a:r>
            <a:r>
              <a:rPr lang="en-US" dirty="0" err="1" smtClean="0"/>
              <a:t>MadLibs</a:t>
            </a:r>
            <a:r>
              <a:rPr lang="en-US" dirty="0" smtClean="0"/>
              <a:t>” program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Create a program that asks the person their name, and then asks them to type in one letter at a time.  If they miss any letter, then say “Whoops!!”.  But if they get them all then say, “Wow! You win!”  (You will need to use a variable to store an integer containing the length of the name, and then you will need to have another integer starting at zero and then increment until you get to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981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for the next lesson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565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5266387" cy="3531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Evaluate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-(-(-(-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2))) == -2 and 4 &gt;= 16**0.5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19 % 4 != 300 / 10 / 10 and False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-(1**2) &lt; 2**0 and 10 % 10 &lt;= 20 - 10 * 2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04586" y="1825625"/>
            <a:ext cx="5743977" cy="3531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Evaluate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**0.5 &gt;= 50 or False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2**3 == 108 % 100 or 'Cleese' ==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‘Cheddar'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8798170" y="1895396"/>
            <a:ext cx="10739908" cy="81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1343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7810"/>
            <a:ext cx="10515600" cy="4351338"/>
          </a:xfrm>
        </p:spPr>
        <p:txBody>
          <a:bodyPr/>
          <a:lstStyle/>
          <a:p>
            <a:r>
              <a:rPr lang="en-US" dirty="0" err="1"/>
              <a:t>str</a:t>
            </a:r>
            <a:r>
              <a:rPr lang="en-US" dirty="0"/>
              <a:t>() [Alphanumeric</a:t>
            </a:r>
            <a:r>
              <a:rPr lang="en-US" dirty="0" smtClean="0"/>
              <a:t>]</a:t>
            </a:r>
          </a:p>
          <a:p>
            <a:r>
              <a:rPr lang="en-US" dirty="0"/>
              <a:t>String Formatting with %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3138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Number data type</a:t>
            </a:r>
          </a:p>
          <a:p>
            <a:pPr lvl="1"/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float</a:t>
            </a:r>
          </a:p>
          <a:p>
            <a:r>
              <a:rPr lang="en-US" dirty="0" smtClean="0"/>
              <a:t>Boolean data type</a:t>
            </a:r>
          </a:p>
          <a:p>
            <a:r>
              <a:rPr lang="en-US" dirty="0" smtClean="0"/>
              <a:t>Determine data type of a variable – type() </a:t>
            </a:r>
          </a:p>
          <a:p>
            <a:r>
              <a:rPr lang="en-US" dirty="0" smtClean="0"/>
              <a:t>Operator &amp; Expression</a:t>
            </a:r>
          </a:p>
          <a:p>
            <a:pPr lvl="1"/>
            <a:r>
              <a:rPr lang="en-US" dirty="0" smtClean="0"/>
              <a:t>Arithmetic Expression - basic math ops, mod, exponent, floor division, parenthesis</a:t>
            </a:r>
          </a:p>
          <a:p>
            <a:pPr lvl="1"/>
            <a:r>
              <a:rPr lang="en-US" dirty="0" smtClean="0"/>
              <a:t>Comparison Operator – (==, !=, &gt;, &lt;, &gt;=, &lt;=)</a:t>
            </a:r>
            <a:endParaRPr lang="en-US" dirty="0"/>
          </a:p>
          <a:p>
            <a:pPr lvl="1"/>
            <a:r>
              <a:rPr lang="en-US" dirty="0"/>
              <a:t>Assignment Operator </a:t>
            </a:r>
            <a:r>
              <a:rPr lang="en-US" dirty="0" smtClean="0"/>
              <a:t>– (=, += etc.)</a:t>
            </a:r>
          </a:p>
          <a:p>
            <a:pPr lvl="1"/>
            <a:r>
              <a:rPr lang="en-US" dirty="0"/>
              <a:t>Boolean Operator – </a:t>
            </a:r>
            <a:r>
              <a:rPr lang="en-US" dirty="0" smtClean="0"/>
              <a:t>and, or, not</a:t>
            </a:r>
          </a:p>
        </p:txBody>
      </p:sp>
    </p:spTree>
    <p:extLst>
      <p:ext uri="{BB962C8B-B14F-4D97-AF65-F5344CB8AC3E}">
        <p14:creationId xmlns:p14="http://schemas.microsoft.com/office/powerpoint/2010/main" val="15692900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098961" cy="4665327"/>
          </a:xfrm>
        </p:spPr>
        <p:txBody>
          <a:bodyPr/>
          <a:lstStyle/>
          <a:p>
            <a:r>
              <a:rPr lang="en-US" dirty="0" smtClean="0"/>
              <a:t>Calculate Simple Interest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Calculate Compound Interest </a:t>
            </a:r>
            <a:endParaRPr lang="en-US" dirty="0"/>
          </a:p>
        </p:txBody>
      </p:sp>
      <p:pic>
        <p:nvPicPr>
          <p:cNvPr id="3074" name="Picture 2" descr="http://2.bp.blogspot.com/-oSHiyvkYlS8/UbHnGj7tdCI/AAAAAAAAKF8/5c3O_Rdz70g/s640/CompoundIntere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17" y="4435735"/>
            <a:ext cx="3205766" cy="1787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1057" y="2424991"/>
            <a:ext cx="2350486" cy="1411377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614116" y="1825623"/>
            <a:ext cx="5098961" cy="4665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Convert a temperature from Fahrenheit to Celsius</a:t>
            </a:r>
          </a:p>
          <a:p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9699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-2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Express</a:t>
            </a:r>
          </a:p>
          <a:p>
            <a:r>
              <a:rPr lang="en-US" dirty="0" smtClean="0"/>
              <a:t>Is </a:t>
            </a:r>
            <a:r>
              <a:rPr lang="en-US" dirty="0"/>
              <a:t>17 less than 4 ?</a:t>
            </a:r>
          </a:p>
          <a:p>
            <a:r>
              <a:rPr lang="en-US" dirty="0" smtClean="0"/>
              <a:t>Is </a:t>
            </a:r>
            <a:r>
              <a:rPr lang="en-US" dirty="0"/>
              <a:t>3 greater than equal to 1 ?</a:t>
            </a:r>
          </a:p>
          <a:p>
            <a:r>
              <a:rPr lang="en-US" dirty="0" smtClean="0"/>
              <a:t>Is 40 </a:t>
            </a:r>
            <a:r>
              <a:rPr lang="en-US" dirty="0"/>
              <a:t>multiplied by 2 equal to 40 plus 40 ?</a:t>
            </a:r>
          </a:p>
          <a:p>
            <a:r>
              <a:rPr lang="en-US" dirty="0" smtClean="0"/>
              <a:t>Is square </a:t>
            </a:r>
            <a:r>
              <a:rPr lang="en-US" dirty="0"/>
              <a:t>of negative 3 equal to 9 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is the remainder when 340 is divided by 9 ?</a:t>
            </a:r>
          </a:p>
          <a:p>
            <a:r>
              <a:rPr lang="en-US" dirty="0" smtClean="0"/>
              <a:t>What is the quotient when 23 is divided by 4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573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learn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</a:p>
          <a:p>
            <a:pPr lvl="1"/>
            <a:r>
              <a:rPr lang="en-US" dirty="0" smtClean="0"/>
              <a:t>Number</a:t>
            </a:r>
          </a:p>
          <a:p>
            <a:pPr lvl="1"/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Boolean</a:t>
            </a:r>
          </a:p>
          <a:p>
            <a:r>
              <a:rPr lang="en-US" dirty="0" smtClean="0"/>
              <a:t>Variables</a:t>
            </a:r>
          </a:p>
          <a:p>
            <a:r>
              <a:rPr lang="en-US" dirty="0" smtClean="0"/>
              <a:t>Expression</a:t>
            </a:r>
          </a:p>
          <a:p>
            <a:pPr lvl="1"/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Logical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would be great to not have to type so much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3453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&lt;Alt&gt; + P </a:t>
            </a:r>
          </a:p>
          <a:p>
            <a:pPr marL="0" indent="0">
              <a:buNone/>
            </a:pPr>
            <a:r>
              <a:rPr lang="en-US" dirty="0" smtClean="0"/>
              <a:t>Will copy down the previous line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Then you can edit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can work to copy down even earlier commands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7934" y="1734405"/>
            <a:ext cx="4725866" cy="20351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7934" y="3904469"/>
            <a:ext cx="4725866" cy="203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5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play with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string is a sequence of characters.</a:t>
            </a:r>
          </a:p>
          <a:p>
            <a:endParaRPr lang="en-US" dirty="0"/>
          </a:p>
          <a:p>
            <a:r>
              <a:rPr lang="en-US" dirty="0" smtClean="0"/>
              <a:t>print your name</a:t>
            </a:r>
          </a:p>
          <a:p>
            <a:r>
              <a:rPr lang="en-US" dirty="0"/>
              <a:t>p</a:t>
            </a:r>
            <a:r>
              <a:rPr lang="en-US" dirty="0" smtClean="0"/>
              <a:t>rint “</a:t>
            </a:r>
            <a:r>
              <a:rPr lang="en-US" dirty="0" err="1" smtClean="0"/>
              <a:t>yesyesyesyes</a:t>
            </a:r>
            <a:r>
              <a:rPr lang="en-US" dirty="0" smtClean="0"/>
              <a:t>”</a:t>
            </a:r>
          </a:p>
          <a:p>
            <a:r>
              <a:rPr lang="en-US" dirty="0"/>
              <a:t>p</a:t>
            </a:r>
            <a:r>
              <a:rPr lang="en-US" dirty="0" smtClean="0"/>
              <a:t>rint “</a:t>
            </a:r>
            <a:r>
              <a:rPr lang="en-US" dirty="0" err="1" smtClean="0"/>
              <a:t>MaybeMaybeMaybe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0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Easier ways to repeat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rint(“</a:t>
            </a:r>
            <a:r>
              <a:rPr lang="en-US" dirty="0" err="1" smtClean="0"/>
              <a:t>yesyesyesyes</a:t>
            </a:r>
            <a:r>
              <a:rPr lang="en-US" dirty="0" smtClean="0"/>
              <a:t>”)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rint(“</a:t>
            </a:r>
            <a:r>
              <a:rPr lang="en-US" dirty="0" err="1" smtClean="0"/>
              <a:t>MaybeMaybeMaybe</a:t>
            </a:r>
            <a:r>
              <a:rPr lang="en-US" dirty="0" smtClean="0"/>
              <a:t>”)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But take a look at this:</a:t>
            </a:r>
          </a:p>
          <a:p>
            <a:pPr marL="0" indent="0">
              <a:buNone/>
            </a:pPr>
            <a:r>
              <a:rPr lang="en-US" dirty="0" smtClean="0"/>
              <a:t>print(“yes” * 4)</a:t>
            </a:r>
          </a:p>
          <a:p>
            <a:pPr marL="0" indent="0">
              <a:buNone/>
            </a:pPr>
            <a:r>
              <a:rPr lang="en-US" dirty="0"/>
              <a:t>print(“</a:t>
            </a:r>
            <a:r>
              <a:rPr lang="en-US" dirty="0" smtClean="0"/>
              <a:t>Maybe” * 3)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62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+ to combine strings.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pPr marL="0" indent="0">
              <a:buNone/>
            </a:pPr>
            <a:r>
              <a:rPr lang="en-US" dirty="0"/>
              <a:t>print</a:t>
            </a:r>
            <a:r>
              <a:rPr lang="en-US" dirty="0" smtClean="0"/>
              <a:t>(“string1”+ “string2”)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09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Easier ways to repeat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print(“</a:t>
            </a:r>
            <a:r>
              <a:rPr lang="en-US" dirty="0" err="1" smtClean="0"/>
              <a:t>MaybeMaybeMaybeYesYesYesYes</a:t>
            </a:r>
            <a:r>
              <a:rPr lang="en-US" dirty="0" smtClean="0"/>
              <a:t>”)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Could be as easy as:</a:t>
            </a:r>
          </a:p>
          <a:p>
            <a:pPr marL="0" indent="0">
              <a:buNone/>
            </a:pPr>
            <a:r>
              <a:rPr lang="en-US" dirty="0" smtClean="0"/>
              <a:t>print</a:t>
            </a:r>
            <a:r>
              <a:rPr lang="en-US" dirty="0"/>
              <a:t>(“</a:t>
            </a:r>
            <a:r>
              <a:rPr lang="en-US" dirty="0" smtClean="0"/>
              <a:t>Maybe” * 3 + “Yes” * 4)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03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1820</Words>
  <Application>Microsoft Office PowerPoint</Application>
  <PresentationFormat>Widescreen</PresentationFormat>
  <Paragraphs>350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Courier New</vt:lpstr>
      <vt:lpstr>Office Theme</vt:lpstr>
      <vt:lpstr>Python Lesson</vt:lpstr>
      <vt:lpstr>What we will accomplish today</vt:lpstr>
      <vt:lpstr>Install Python</vt:lpstr>
      <vt:lpstr>Python Shell – Your first Python commands</vt:lpstr>
      <vt:lpstr>It would be great to not have to type so much</vt:lpstr>
      <vt:lpstr>Let’s play with Strings</vt:lpstr>
      <vt:lpstr>Easier ways to repeat yourself</vt:lpstr>
      <vt:lpstr>String Concatenation</vt:lpstr>
      <vt:lpstr>Easier ways to repeat yourself</vt:lpstr>
      <vt:lpstr>Delimiting Strings</vt:lpstr>
      <vt:lpstr>Escape characters</vt:lpstr>
      <vt:lpstr>Other escape characters</vt:lpstr>
      <vt:lpstr>Using Variables</vt:lpstr>
      <vt:lpstr>Getting input from the user</vt:lpstr>
      <vt:lpstr>Let Us Start Writing Programs</vt:lpstr>
      <vt:lpstr>Finding the length of strings</vt:lpstr>
      <vt:lpstr>Exercise</vt:lpstr>
      <vt:lpstr>String Functions – fun with case</vt:lpstr>
      <vt:lpstr>Try these and tell me what they do?</vt:lpstr>
      <vt:lpstr>Exercise</vt:lpstr>
      <vt:lpstr>Working with parts of strings</vt:lpstr>
      <vt:lpstr>The 2nd and 4th character in your name</vt:lpstr>
      <vt:lpstr>You can count the other way</vt:lpstr>
      <vt:lpstr>Exercise</vt:lpstr>
      <vt:lpstr>“Assignment” vs. “Comparison”</vt:lpstr>
      <vt:lpstr>“if/else” statement</vt:lpstr>
      <vt:lpstr>Exercises</vt:lpstr>
      <vt:lpstr>Combining conditions with “and”</vt:lpstr>
      <vt:lpstr>“while” statement</vt:lpstr>
      <vt:lpstr>What is the final answer?</vt:lpstr>
      <vt:lpstr>What is the final answer?</vt:lpstr>
      <vt:lpstr>What is the final answer?</vt:lpstr>
      <vt:lpstr>What is the final answer?</vt:lpstr>
      <vt:lpstr>What is the final answer?</vt:lpstr>
      <vt:lpstr>What is the final answer?</vt:lpstr>
      <vt:lpstr>Exercise </vt:lpstr>
      <vt:lpstr>Integer Variables</vt:lpstr>
      <vt:lpstr>Exercise</vt:lpstr>
      <vt:lpstr>+=</vt:lpstr>
      <vt:lpstr>Exercise</vt:lpstr>
      <vt:lpstr>Exercise</vt:lpstr>
      <vt:lpstr>Homework for the week:</vt:lpstr>
      <vt:lpstr>Save for the next lesson</vt:lpstr>
      <vt:lpstr>Exercise 3</vt:lpstr>
      <vt:lpstr>PowerPoint Presentation</vt:lpstr>
      <vt:lpstr>More data types</vt:lpstr>
      <vt:lpstr>Exercise</vt:lpstr>
      <vt:lpstr>Exercise -2 </vt:lpstr>
      <vt:lpstr>What did we learn ?</vt:lpstr>
    </vt:vector>
  </TitlesOfParts>
  <Company>ABS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Arunava Roy</dc:creator>
  <cp:lastModifiedBy>Price, Nathan</cp:lastModifiedBy>
  <cp:revision>108</cp:revision>
  <dcterms:created xsi:type="dcterms:W3CDTF">2015-08-30T15:44:49Z</dcterms:created>
  <dcterms:modified xsi:type="dcterms:W3CDTF">2015-09-06T01:09:21Z</dcterms:modified>
</cp:coreProperties>
</file>