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0" r:id="rId5"/>
  </p:sldMasterIdLst>
  <p:sldIdLst>
    <p:sldId id="266" r:id="rId6"/>
    <p:sldId id="565" r:id="rId7"/>
    <p:sldId id="691" r:id="rId8"/>
    <p:sldId id="694" r:id="rId9"/>
    <p:sldId id="688" r:id="rId10"/>
    <p:sldId id="689" r:id="rId11"/>
    <p:sldId id="690" r:id="rId12"/>
    <p:sldId id="685" r:id="rId13"/>
    <p:sldId id="468" r:id="rId14"/>
    <p:sldId id="686" r:id="rId15"/>
    <p:sldId id="676" r:id="rId16"/>
    <p:sldId id="677" r:id="rId17"/>
    <p:sldId id="683" r:id="rId18"/>
    <p:sldId id="678" r:id="rId19"/>
    <p:sldId id="679" r:id="rId20"/>
    <p:sldId id="695" r:id="rId21"/>
    <p:sldId id="659" r:id="rId22"/>
    <p:sldId id="668" r:id="rId23"/>
    <p:sldId id="661" r:id="rId24"/>
    <p:sldId id="663" r:id="rId25"/>
    <p:sldId id="662" r:id="rId26"/>
    <p:sldId id="666" r:id="rId27"/>
    <p:sldId id="664" r:id="rId28"/>
    <p:sldId id="667" r:id="rId29"/>
    <p:sldId id="665" r:id="rId30"/>
    <p:sldId id="673" r:id="rId31"/>
    <p:sldId id="674" r:id="rId32"/>
    <p:sldId id="675" r:id="rId33"/>
    <p:sldId id="684" r:id="rId34"/>
    <p:sldId id="696" r:id="rId35"/>
    <p:sldId id="692" r:id="rId36"/>
    <p:sldId id="6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n price" initials="np" lastIdx="1" clrIdx="0">
    <p:extLst>
      <p:ext uri="{19B8F6BF-5375-455C-9EA6-DF929625EA0E}">
        <p15:presenceInfo xmlns:p15="http://schemas.microsoft.com/office/powerpoint/2012/main" userId="5c6f3ba73c762b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4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6T08:20:14.026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0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4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93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27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7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52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20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4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0" y="6207361"/>
            <a:ext cx="292608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qE-ultsWt0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untdowntothemoon.org/" TargetMode="External"/><Relationship Id="rId5" Type="http://schemas.openxmlformats.org/officeDocument/2006/relationships/hyperlink" Target="http://northhoustonspace.org/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r>
              <a:rPr lang="en-US" dirty="0"/>
              <a:t>Space and Our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dirty="0"/>
              <a:t>Nathan Price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3D9C8-1331-4709-8FCD-EC19676D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about the future of humanity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EA0C2-0FE8-45E9-9B3D-7EE438E64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78" y="2519791"/>
            <a:ext cx="3458311" cy="35173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A018FB-E6B3-497D-80FD-97E6B54F383B}"/>
              </a:ext>
            </a:extLst>
          </p:cNvPr>
          <p:cNvCxnSpPr/>
          <p:nvPr/>
        </p:nvCxnSpPr>
        <p:spPr>
          <a:xfrm>
            <a:off x="5538355" y="2005445"/>
            <a:ext cx="0" cy="40316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75627F2-A54B-416E-9DF1-714D3563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599" y="2005445"/>
            <a:ext cx="1269292" cy="1290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0D109-2637-4090-A601-F5AD95931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450" y="2005445"/>
            <a:ext cx="1947894" cy="1236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E54655-F352-43D2-A3F1-E62E51A9A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112" y="2005445"/>
            <a:ext cx="2175221" cy="1236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BED111-6B67-4574-B7B7-576615692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365" y="3510204"/>
            <a:ext cx="2958170" cy="1414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F5BADA-F524-451C-9F26-9C152F4B0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593" y="3510204"/>
            <a:ext cx="3076258" cy="1599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F98A6C-E071-4386-B4D8-9227ED62D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365" y="5014963"/>
            <a:ext cx="1502462" cy="1182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37E129-AED7-42D6-9CF3-33D273589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051" y="5192421"/>
            <a:ext cx="1707558" cy="9899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07B72D-E3DE-464A-94C6-AC55A8170590}"/>
              </a:ext>
            </a:extLst>
          </p:cNvPr>
          <p:cNvSpPr txBox="1"/>
          <p:nvPr/>
        </p:nvSpPr>
        <p:spPr>
          <a:xfrm>
            <a:off x="1553497" y="2005445"/>
            <a:ext cx="342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EARTH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BDD89-509C-469C-8B5E-EED0E973F78F}"/>
              </a:ext>
            </a:extLst>
          </p:cNvPr>
          <p:cNvSpPr txBox="1"/>
          <p:nvPr/>
        </p:nvSpPr>
        <p:spPr>
          <a:xfrm>
            <a:off x="8953593" y="5364216"/>
            <a:ext cx="342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Everywhere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10C3B0-7499-4AB9-81F8-E1FB659594FC}"/>
              </a:ext>
            </a:extLst>
          </p:cNvPr>
          <p:cNvSpPr/>
          <p:nvPr/>
        </p:nvSpPr>
        <p:spPr>
          <a:xfrm>
            <a:off x="9206610" y="1651819"/>
            <a:ext cx="2512308" cy="1964063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2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A094D6C-5409-4F78-A897-0CAB1B8F7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0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0D9D2-B609-483E-9331-7AC5F482C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02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1004F-CFEF-4E10-9DD9-84DD33CB2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4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2E01C-B527-4682-BF3D-F087F0217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33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FA4CD-B098-4572-A89F-5BA2316B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01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B59B97-6C34-4A46-BFFC-1EC915CEBF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9830" y="173192"/>
            <a:ext cx="9456737" cy="62547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/>
              <a:t>A lot is going on with Space… 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What are we going to talk about today?</a:t>
            </a:r>
          </a:p>
        </p:txBody>
      </p:sp>
    </p:spTree>
    <p:extLst>
      <p:ext uri="{BB962C8B-B14F-4D97-AF65-F5344CB8AC3E}">
        <p14:creationId xmlns:p14="http://schemas.microsoft.com/office/powerpoint/2010/main" val="2114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FF077C-D3C5-415A-BA64-9DB0AEAD5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748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A747A270-47BD-4CA4-9AB8-DE488E84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887" y="643467"/>
            <a:ext cx="5050225" cy="5050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4CE526-3112-4968-A2BA-D2C807F6AAF7}"/>
              </a:ext>
            </a:extLst>
          </p:cNvPr>
          <p:cNvSpPr txBox="1"/>
          <p:nvPr/>
        </p:nvSpPr>
        <p:spPr>
          <a:xfrm>
            <a:off x="8028214" y="4770362"/>
            <a:ext cx="253637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SpaceX</a:t>
            </a:r>
            <a:br>
              <a:rPr lang="en-US" b="1" dirty="0"/>
            </a:br>
            <a:r>
              <a:rPr lang="en-US" b="1" dirty="0"/>
              <a:t>Starship Factory &amp; Launch Facility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F5291A0-1E32-4398-821F-EB05C43681EE}"/>
              </a:ext>
            </a:extLst>
          </p:cNvPr>
          <p:cNvSpPr/>
          <p:nvPr/>
        </p:nvSpPr>
        <p:spPr>
          <a:xfrm rot="10800000">
            <a:off x="7385957" y="5313901"/>
            <a:ext cx="642257" cy="4680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D71405-37E0-414C-9543-9AC5396F64E2}"/>
              </a:ext>
            </a:extLst>
          </p:cNvPr>
          <p:cNvSpPr/>
          <p:nvPr/>
        </p:nvSpPr>
        <p:spPr>
          <a:xfrm>
            <a:off x="4909456" y="4430486"/>
            <a:ext cx="6368143" cy="166551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3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A0ACE9-27B2-447E-90EC-8CA3B110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034CE08-E51A-40A2-8340-1AD654C635D6}"/>
              </a:ext>
            </a:extLst>
          </p:cNvPr>
          <p:cNvSpPr/>
          <p:nvPr/>
        </p:nvSpPr>
        <p:spPr>
          <a:xfrm>
            <a:off x="4169544" y="1706728"/>
            <a:ext cx="2089213" cy="2048526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ADAA-FB76-47D5-A81B-6375CD22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04" y="0"/>
            <a:ext cx="5983605" cy="1450757"/>
          </a:xfrm>
        </p:spPr>
        <p:txBody>
          <a:bodyPr>
            <a:normAutofit/>
          </a:bodyPr>
          <a:lstStyle/>
          <a:p>
            <a:r>
              <a:rPr lang="en-US" dirty="0"/>
              <a:t>Nathan Price</a:t>
            </a:r>
          </a:p>
        </p:txBody>
      </p:sp>
      <p:sp>
        <p:nvSpPr>
          <p:cNvPr id="1030" name="Content Placeholder 2">
            <a:extLst>
              <a:ext uri="{FF2B5EF4-FFF2-40B4-BE49-F238E27FC236}">
                <a16:creationId xmlns:a16="http://schemas.microsoft.com/office/drawing/2014/main" id="{602D3F8A-1BEB-490E-BD86-F734C5168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564" y="1934351"/>
            <a:ext cx="5258822" cy="3934742"/>
          </a:xfrm>
        </p:spPr>
        <p:txBody>
          <a:bodyPr>
            <a:normAutofit/>
          </a:bodyPr>
          <a:lstStyle/>
          <a:p>
            <a:r>
              <a:rPr lang="en-US" sz="2100" dirty="0"/>
              <a:t>Houston, Texas resident</a:t>
            </a:r>
          </a:p>
          <a:p>
            <a:pPr marL="0" indent="0">
              <a:buNone/>
            </a:pPr>
            <a:r>
              <a:rPr lang="en-US" sz="2100" dirty="0"/>
              <a:t> Work for a software company</a:t>
            </a:r>
          </a:p>
          <a:p>
            <a:r>
              <a:rPr lang="en-US" dirty="0"/>
              <a:t>Passionate about space exploration and development</a:t>
            </a:r>
          </a:p>
          <a:p>
            <a:r>
              <a:rPr lang="en-US" dirty="0"/>
              <a:t>Founder of the North Houston Space Society (http://NorthHoustonSpace.org)</a:t>
            </a:r>
          </a:p>
          <a:p>
            <a:r>
              <a:rPr lang="en-US" dirty="0"/>
              <a:t>On a quest to interview a person a day till the end of 2024 as we Countdown to the Moon (http://CountdownToTheMoon.org)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2D8CC-DF3C-4302-9DE7-425B73917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01355"/>
            <a:ext cx="6660457" cy="38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6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5619F76-246B-4BA6-9E30-A4F08F38E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 b="526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727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C8564DD-4698-4369-B796-C10D586E0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2" b="243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F278B99E-ABCD-4505-AE66-F4599043EE49}"/>
              </a:ext>
            </a:extLst>
          </p:cNvPr>
          <p:cNvSpPr/>
          <p:nvPr/>
        </p:nvSpPr>
        <p:spPr>
          <a:xfrm rot="10800000">
            <a:off x="6933460" y="3021737"/>
            <a:ext cx="1944210" cy="8145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06E99FE-E603-4582-B1A0-74E99D0EA95F}"/>
              </a:ext>
            </a:extLst>
          </p:cNvPr>
          <p:cNvSpPr/>
          <p:nvPr/>
        </p:nvSpPr>
        <p:spPr>
          <a:xfrm rot="10800000">
            <a:off x="6668610" y="1522891"/>
            <a:ext cx="1152617" cy="376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0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89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paceX Bocachica launch site. Space port. Photo credit RGVAERIAL  Photography : SpaceXLounge">
            <a:extLst>
              <a:ext uri="{FF2B5EF4-FFF2-40B4-BE49-F238E27FC236}">
                <a16:creationId xmlns:a16="http://schemas.microsoft.com/office/drawing/2014/main" id="{8998A186-5D24-42D2-90D0-D30400AE4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r="1" b="570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45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paceX ready for Starship suborbital flight as FAA begins new environmental  study - SpaceNews">
            <a:extLst>
              <a:ext uri="{FF2B5EF4-FFF2-40B4-BE49-F238E27FC236}">
                <a16:creationId xmlns:a16="http://schemas.microsoft.com/office/drawing/2014/main" id="{93D8B777-FACB-4406-A911-79A334BDC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666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paceX debuts Starship's new Super Heavy booster design">
            <a:extLst>
              <a:ext uri="{FF2B5EF4-FFF2-40B4-BE49-F238E27FC236}">
                <a16:creationId xmlns:a16="http://schemas.microsoft.com/office/drawing/2014/main" id="{A1584515-B965-4660-8084-DC3ECF6DE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538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lon Musks Says that his Next Starship Could be Twice as Big - Universe  Today">
            <a:extLst>
              <a:ext uri="{FF2B5EF4-FFF2-40B4-BE49-F238E27FC236}">
                <a16:creationId xmlns:a16="http://schemas.microsoft.com/office/drawing/2014/main" id="{4AD17D28-BDAE-4C4A-959F-70D89C857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r="10708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40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70CFC-379B-4780-9E69-FC537E7E5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" y="267929"/>
            <a:ext cx="12042171" cy="63221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053D10F-3EE4-4946-8337-34A73EBA8207}"/>
              </a:ext>
            </a:extLst>
          </p:cNvPr>
          <p:cNvSpPr/>
          <p:nvPr/>
        </p:nvSpPr>
        <p:spPr>
          <a:xfrm>
            <a:off x="10827327" y="2404736"/>
            <a:ext cx="1018309" cy="2832281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90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21C735-2686-4573-951B-0A49C5E5C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2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66D2B1-BFCF-4C0A-9687-4DF52883F394}"/>
              </a:ext>
            </a:extLst>
          </p:cNvPr>
          <p:cNvSpPr/>
          <p:nvPr/>
        </p:nvSpPr>
        <p:spPr>
          <a:xfrm>
            <a:off x="626245" y="2288618"/>
            <a:ext cx="631056" cy="2761363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A1E38-ACC5-4B88-B6C0-3155B60C9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4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132D0F-ACBC-4BA0-8D46-EBB44A843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4CA05-3E57-4EC1-9FF5-4D30748D1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19" r="2" b="2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69CC73-AA30-4E0D-A31F-D8FCDC5C75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53" b="-1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7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tarship | Earth to Earth">
            <a:hlinkClick r:id="" action="ppaction://media"/>
            <a:extLst>
              <a:ext uri="{FF2B5EF4-FFF2-40B4-BE49-F238E27FC236}">
                <a16:creationId xmlns:a16="http://schemas.microsoft.com/office/drawing/2014/main" id="{0ECE5805-7CB7-4234-95E6-6B5BE3F637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544BC-0950-4DB0-A51F-348AEB208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3604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149B55-4CB6-4BEA-BF1B-9904EAE89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026" y="1447061"/>
            <a:ext cx="5795804" cy="2648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3B258-A10E-423D-B437-EC6FC9274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232" y="1"/>
            <a:ext cx="6263393" cy="1447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8F1F4-E894-468C-AA64-70FA05DD3C9A}"/>
              </a:ext>
            </a:extLst>
          </p:cNvPr>
          <p:cNvSpPr txBox="1"/>
          <p:nvPr/>
        </p:nvSpPr>
        <p:spPr>
          <a:xfrm>
            <a:off x="343286" y="3941685"/>
            <a:ext cx="5409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5"/>
              </a:rPr>
              <a:t>http://NorthHoustonSpace.org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Everyone welcomed to attend!!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37A1C-68D1-49DE-8E0D-899A8B93F82A}"/>
              </a:ext>
            </a:extLst>
          </p:cNvPr>
          <p:cNvSpPr txBox="1"/>
          <p:nvPr/>
        </p:nvSpPr>
        <p:spPr>
          <a:xfrm>
            <a:off x="6238027" y="3926550"/>
            <a:ext cx="5610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I’d like to interview YOU!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6"/>
              </a:rPr>
              <a:t>http://CountdownToTheMoon.org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01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DA25-68A4-4C6C-B2F9-A2622265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73" y="403598"/>
            <a:ext cx="11011854" cy="605080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1FF6723-F677-4643-8AFF-6E5BEDF0F519}"/>
              </a:ext>
            </a:extLst>
          </p:cNvPr>
          <p:cNvSpPr/>
          <p:nvPr/>
        </p:nvSpPr>
        <p:spPr>
          <a:xfrm>
            <a:off x="7243607" y="3603069"/>
            <a:ext cx="2211112" cy="2149662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FE1B2C-7BC1-4AE2-9A50-2A4A70A9D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E8244A-2C81-4C0E-A929-3EC8EFF35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8724" y="457200"/>
            <a:ext cx="11274552" cy="59436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EA5BD-5A1C-4961-AFA3-3BB8FC48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03" y="963997"/>
            <a:ext cx="3057103" cy="4938361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Predictions for 2030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1974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B604B1-1C17-49A0-8684-56109D964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798" y="963507"/>
            <a:ext cx="5591103" cy="4938851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Will be able to travel between every continent in less than 40 minutes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There will be daily flights into space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 common for people to go into space as for people today to go to Antarctica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Multiple Space Stations around the earth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Space station around the moon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base on the moon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First landing of people on Mars</a:t>
            </a:r>
          </a:p>
        </p:txBody>
      </p:sp>
    </p:spTree>
    <p:extLst>
      <p:ext uri="{BB962C8B-B14F-4D97-AF65-F5344CB8AC3E}">
        <p14:creationId xmlns:p14="http://schemas.microsoft.com/office/powerpoint/2010/main" val="23899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BE79A883-3EB3-4A4D-9F83-AB667816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582" b="214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94A3BE-7683-4A03-A2F6-82EDE070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Questions?  </a:t>
            </a:r>
            <a:br>
              <a:rPr lang="en-US" sz="5000">
                <a:solidFill>
                  <a:srgbClr val="FFFFFF"/>
                </a:solidFill>
              </a:rPr>
            </a:br>
            <a:br>
              <a:rPr lang="en-US" sz="5000">
                <a:solidFill>
                  <a:srgbClr val="FFFFFF"/>
                </a:solidFill>
              </a:rPr>
            </a:br>
            <a:r>
              <a:rPr lang="en-US" sz="5000">
                <a:solidFill>
                  <a:srgbClr val="FFFFFF"/>
                </a:solidFill>
              </a:rPr>
              <a:t>Feedback? </a:t>
            </a:r>
            <a:br>
              <a:rPr lang="en-US" sz="5000">
                <a:solidFill>
                  <a:srgbClr val="FFFFFF"/>
                </a:solidFill>
              </a:rPr>
            </a:br>
            <a:br>
              <a:rPr lang="en-US" sz="5000">
                <a:solidFill>
                  <a:srgbClr val="FFFFFF"/>
                </a:solidFill>
              </a:rPr>
            </a:br>
            <a:r>
              <a:rPr lang="en-US" sz="5000">
                <a:solidFill>
                  <a:srgbClr val="FFFFFF"/>
                </a:solidFill>
              </a:rPr>
              <a:t>Thoughts?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!!footer rectangle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1019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B59B97-6C34-4A46-BFFC-1EC915CE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What is going on with Space?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42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A0D33-49BB-40C8-A323-114C551CF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48" y="643467"/>
            <a:ext cx="2479110" cy="2435726"/>
          </a:xfrm>
          <a:prstGeom prst="rect">
            <a:avLst/>
          </a:pr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2A421-0C3A-4C91-982D-DB6D2F8D4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4042283"/>
            <a:ext cx="2927072" cy="1968455"/>
          </a:xfrm>
          <a:prstGeom prst="rect">
            <a:avLst/>
          </a:pr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717AA-B272-4975-80E7-BC0D8783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521" y="2240371"/>
            <a:ext cx="3534957" cy="2377259"/>
          </a:xfrm>
          <a:prstGeom prst="rect">
            <a:avLst/>
          </a:prstGeom>
        </p:spPr>
      </p:pic>
      <p:pic>
        <p:nvPicPr>
          <p:cNvPr id="13314" name="Picture 2" descr="James Webb Space Telescope - Wikipedia">
            <a:extLst>
              <a:ext uri="{FF2B5EF4-FFF2-40B4-BE49-F238E27FC236}">
                <a16:creationId xmlns:a16="http://schemas.microsoft.com/office/drawing/2014/main" id="{C3D1CBA0-A309-4B2B-947D-018F64CA6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1460" y="671301"/>
            <a:ext cx="2927072" cy="23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4C737-FCBC-47D3-8522-1BE6FB6CB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460" y="3851425"/>
            <a:ext cx="2927071" cy="23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8A71E-173C-4F07-9BD8-D385D0C96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43757" cy="5795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AE3ACE-D37E-4BB0-B655-1EB21ED30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757" y="1970574"/>
            <a:ext cx="2212788" cy="4268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84DD1-605D-47D5-8810-D3A5C345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757" y="0"/>
            <a:ext cx="2461986" cy="1986116"/>
          </a:xfrm>
          <a:prstGeom prst="rect">
            <a:avLst/>
          </a:prstGeom>
        </p:spPr>
      </p:pic>
      <p:pic>
        <p:nvPicPr>
          <p:cNvPr id="15362" name="Picture 2" descr="Dragon Endeavour Docks to the ISS, Bob and Doug Capture the Flag -  NASASpaceFlight.com">
            <a:extLst>
              <a:ext uri="{FF2B5EF4-FFF2-40B4-BE49-F238E27FC236}">
                <a16:creationId xmlns:a16="http://schemas.microsoft.com/office/drawing/2014/main" id="{313FD275-0046-4275-8BC7-75A0E25B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55" y="1986116"/>
            <a:ext cx="6376477" cy="42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Watch: SpaceX Crew Dragon astronauts enter International Space Station -  Deseret News">
            <a:extLst>
              <a:ext uri="{FF2B5EF4-FFF2-40B4-BE49-F238E27FC236}">
                <a16:creationId xmlns:a16="http://schemas.microsoft.com/office/drawing/2014/main" id="{F68D4EEB-96F6-4C48-A652-8D9A231C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26" y="0"/>
            <a:ext cx="2979174" cy="19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SpaceX capsule with astronauts returns to Earth - Los Angeles Times">
            <a:extLst>
              <a:ext uri="{FF2B5EF4-FFF2-40B4-BE49-F238E27FC236}">
                <a16:creationId xmlns:a16="http://schemas.microsoft.com/office/drawing/2014/main" id="{BF338E1B-7AFC-4380-B381-691315E2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74" y="0"/>
            <a:ext cx="2979174" cy="19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8F6936-33B7-4296-8D9A-BF4286E1A523}"/>
              </a:ext>
            </a:extLst>
          </p:cNvPr>
          <p:cNvSpPr/>
          <p:nvPr/>
        </p:nvSpPr>
        <p:spPr>
          <a:xfrm>
            <a:off x="1074248" y="5869737"/>
            <a:ext cx="1651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 Neue"/>
              </a:rPr>
              <a:t>July 8, 2011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F4C68-857B-4712-882E-CEE06AD98905}"/>
              </a:ext>
            </a:extLst>
          </p:cNvPr>
          <p:cNvSpPr/>
          <p:nvPr/>
        </p:nvSpPr>
        <p:spPr>
          <a:xfrm>
            <a:off x="4124362" y="5869737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</a:rPr>
              <a:t> $80 million/person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AAA7F-73DC-47D3-8035-73E0D8853828}"/>
              </a:ext>
            </a:extLst>
          </p:cNvPr>
          <p:cNvSpPr/>
          <p:nvPr/>
        </p:nvSpPr>
        <p:spPr>
          <a:xfrm>
            <a:off x="10070907" y="5866091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</a:rPr>
              <a:t> $55 million/person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xiom Space names first private crew to launch to space station |  collectSPACE">
            <a:extLst>
              <a:ext uri="{FF2B5EF4-FFF2-40B4-BE49-F238E27FC236}">
                <a16:creationId xmlns:a16="http://schemas.microsoft.com/office/drawing/2014/main" id="{D5BB9512-8468-4742-B4F8-D94FCF586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3240"/>
            <a:ext cx="3707701" cy="2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FD3410-0AB1-44C9-AEE1-63807908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" y="69965"/>
            <a:ext cx="3479313" cy="3664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FA106-4B03-4BB7-8A6D-0D27FA56C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444" y="15536"/>
            <a:ext cx="3775604" cy="17748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ED3BAB-0C34-4EDC-868E-228FD24CADB5}"/>
              </a:ext>
            </a:extLst>
          </p:cNvPr>
          <p:cNvCxnSpPr/>
          <p:nvPr/>
        </p:nvCxnSpPr>
        <p:spPr>
          <a:xfrm>
            <a:off x="7937228" y="0"/>
            <a:ext cx="0" cy="6842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6A8C73-3625-4415-B379-1EA10D692314}"/>
              </a:ext>
            </a:extLst>
          </p:cNvPr>
          <p:cNvCxnSpPr/>
          <p:nvPr/>
        </p:nvCxnSpPr>
        <p:spPr>
          <a:xfrm>
            <a:off x="3773717" y="0"/>
            <a:ext cx="0" cy="6842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62788D-8825-4653-A43B-61B0CBE83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421" y="1790410"/>
            <a:ext cx="2411381" cy="2760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8D029-A8FE-47B0-ADF6-3B5C8D946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58" y="4217147"/>
            <a:ext cx="2423370" cy="2625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4C0F3-E98D-4BE3-BFD2-A78110E53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00" y="0"/>
            <a:ext cx="4229100" cy="2013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6B77BC-8546-44A7-8EC5-BC71F7C91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2900" y="3601480"/>
            <a:ext cx="4262841" cy="1904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314B3-9965-4141-BFE1-C31A9523E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2900" y="2013857"/>
            <a:ext cx="4229100" cy="15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ll successful yearly launches worldwide since 1957">
            <a:extLst>
              <a:ext uri="{FF2B5EF4-FFF2-40B4-BE49-F238E27FC236}">
                <a16:creationId xmlns:a16="http://schemas.microsoft.com/office/drawing/2014/main" id="{104B103A-1E1D-48CF-A3D1-227E01C4F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/>
          <a:stretch/>
        </p:blipFill>
        <p:spPr bwMode="auto">
          <a:xfrm>
            <a:off x="20" y="9"/>
            <a:ext cx="6095961" cy="342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ll successful China launches since 1957">
            <a:extLst>
              <a:ext uri="{FF2B5EF4-FFF2-40B4-BE49-F238E27FC236}">
                <a16:creationId xmlns:a16="http://schemas.microsoft.com/office/drawing/2014/main" id="{C12634CE-189E-46BE-94D7-84ACB3817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 bwMode="auto">
          <a:xfrm>
            <a:off x="20" y="3428988"/>
            <a:ext cx="6096020" cy="34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ll successful yearly American launches since 1957">
            <a:extLst>
              <a:ext uri="{FF2B5EF4-FFF2-40B4-BE49-F238E27FC236}">
                <a16:creationId xmlns:a16="http://schemas.microsoft.com/office/drawing/2014/main" id="{6479F7D7-E179-41B6-97EC-FC8F9731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"/>
          <a:stretch/>
        </p:blipFill>
        <p:spPr bwMode="auto">
          <a:xfrm>
            <a:off x="6096000" y="0"/>
            <a:ext cx="6095980" cy="3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6853A6-DAD3-4A93-936D-55A98FF94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992" y="3854232"/>
            <a:ext cx="6080008" cy="257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71E5F-3B0C-4DFD-AED9-6B0E482A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Project Artemis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322E-C4AC-48AE-B25D-C0019B5D3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NASA is committed to landing American astronauts, including the first woman and the next man, on the Moon by 2024. </a:t>
            </a:r>
          </a:p>
          <a:p>
            <a:pPr marL="0" indent="0">
              <a:buNone/>
            </a:pPr>
            <a:endParaRPr lang="en-US" sz="18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We will collaborate with our commercial and international partners to establish sustainable missions by 2028. </a:t>
            </a:r>
          </a:p>
        </p:txBody>
      </p:sp>
      <p:pic>
        <p:nvPicPr>
          <p:cNvPr id="2050" name="Picture 2" descr="Artemis identity with the Moon and Mars">
            <a:extLst>
              <a:ext uri="{FF2B5EF4-FFF2-40B4-BE49-F238E27FC236}">
                <a16:creationId xmlns:a16="http://schemas.microsoft.com/office/drawing/2014/main" id="{39E5F025-8012-41F9-AED8-414718415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r="52227"/>
          <a:stretch/>
        </p:blipFill>
        <p:spPr bwMode="auto">
          <a:xfrm>
            <a:off x="4654296" y="10"/>
            <a:ext cx="753770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42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3CD65D-61A5-43C9-A837-6EC73C7DA8AB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260</Words>
  <Application>Microsoft Office PowerPoint</Application>
  <PresentationFormat>Widescreen</PresentationFormat>
  <Paragraphs>32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Georgia Pro Cond Light</vt:lpstr>
      <vt:lpstr>Helvetica</vt:lpstr>
      <vt:lpstr>Helvetica Neue</vt:lpstr>
      <vt:lpstr>Speak Pro</vt:lpstr>
      <vt:lpstr>RetrospectVTI</vt:lpstr>
      <vt:lpstr>Office Theme</vt:lpstr>
      <vt:lpstr>Space and Our Future</vt:lpstr>
      <vt:lpstr>Nathan Price</vt:lpstr>
      <vt:lpstr>PowerPoint Presentation</vt:lpstr>
      <vt:lpstr>What is going on with Space?</vt:lpstr>
      <vt:lpstr>PowerPoint Presentation</vt:lpstr>
      <vt:lpstr>PowerPoint Presentation</vt:lpstr>
      <vt:lpstr>PowerPoint Presentation</vt:lpstr>
      <vt:lpstr>PowerPoint Presentation</vt:lpstr>
      <vt:lpstr>Project Artemis</vt:lpstr>
      <vt:lpstr>Choice about the future of humanity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lot is going on with Space…   What are we going to talk about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Predictions for 2030</vt:lpstr>
      <vt:lpstr>Questions?    Feedback?   Thoughts?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Countdown to the Moon</dc:title>
  <dc:creator>nathan price</dc:creator>
  <cp:lastModifiedBy>nathan price</cp:lastModifiedBy>
  <cp:revision>28</cp:revision>
  <dcterms:created xsi:type="dcterms:W3CDTF">2021-03-11T23:28:08Z</dcterms:created>
  <dcterms:modified xsi:type="dcterms:W3CDTF">2021-04-07T16:49:07Z</dcterms:modified>
</cp:coreProperties>
</file>