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48" d="100"/>
          <a:sy n="48" d="100"/>
        </p:scale>
        <p:origin x="384"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CA2EA6-9B46-40CB-A16D-ABC8C173E069}" type="datetimeFigureOut">
              <a:rPr lang="en-US" smtClean="0"/>
              <a:t>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577E0A-93FB-4D54-85B8-9F25DE5C92F6}" type="slidenum">
              <a:rPr lang="en-US" smtClean="0"/>
              <a:t>‹#›</a:t>
            </a:fld>
            <a:endParaRPr lang="en-US"/>
          </a:p>
        </p:txBody>
      </p:sp>
    </p:spTree>
    <p:extLst>
      <p:ext uri="{BB962C8B-B14F-4D97-AF65-F5344CB8AC3E}">
        <p14:creationId xmlns:p14="http://schemas.microsoft.com/office/powerpoint/2010/main" val="3168496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CA2EA6-9B46-40CB-A16D-ABC8C173E069}" type="datetimeFigureOut">
              <a:rPr lang="en-US" smtClean="0"/>
              <a:t>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577E0A-93FB-4D54-85B8-9F25DE5C92F6}" type="slidenum">
              <a:rPr lang="en-US" smtClean="0"/>
              <a:t>‹#›</a:t>
            </a:fld>
            <a:endParaRPr lang="en-US"/>
          </a:p>
        </p:txBody>
      </p:sp>
    </p:spTree>
    <p:extLst>
      <p:ext uri="{BB962C8B-B14F-4D97-AF65-F5344CB8AC3E}">
        <p14:creationId xmlns:p14="http://schemas.microsoft.com/office/powerpoint/2010/main" val="1478197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CA2EA6-9B46-40CB-A16D-ABC8C173E069}" type="datetimeFigureOut">
              <a:rPr lang="en-US" smtClean="0"/>
              <a:t>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577E0A-93FB-4D54-85B8-9F25DE5C92F6}" type="slidenum">
              <a:rPr lang="en-US" smtClean="0"/>
              <a:t>‹#›</a:t>
            </a:fld>
            <a:endParaRPr lang="en-US"/>
          </a:p>
        </p:txBody>
      </p:sp>
    </p:spTree>
    <p:extLst>
      <p:ext uri="{BB962C8B-B14F-4D97-AF65-F5344CB8AC3E}">
        <p14:creationId xmlns:p14="http://schemas.microsoft.com/office/powerpoint/2010/main" val="3022584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CA2EA6-9B46-40CB-A16D-ABC8C173E069}" type="datetimeFigureOut">
              <a:rPr lang="en-US" smtClean="0"/>
              <a:t>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577E0A-93FB-4D54-85B8-9F25DE5C92F6}" type="slidenum">
              <a:rPr lang="en-US" smtClean="0"/>
              <a:t>‹#›</a:t>
            </a:fld>
            <a:endParaRPr lang="en-US"/>
          </a:p>
        </p:txBody>
      </p:sp>
    </p:spTree>
    <p:extLst>
      <p:ext uri="{BB962C8B-B14F-4D97-AF65-F5344CB8AC3E}">
        <p14:creationId xmlns:p14="http://schemas.microsoft.com/office/powerpoint/2010/main" val="1792821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CA2EA6-9B46-40CB-A16D-ABC8C173E069}" type="datetimeFigureOut">
              <a:rPr lang="en-US" smtClean="0"/>
              <a:t>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577E0A-93FB-4D54-85B8-9F25DE5C92F6}" type="slidenum">
              <a:rPr lang="en-US" smtClean="0"/>
              <a:t>‹#›</a:t>
            </a:fld>
            <a:endParaRPr lang="en-US"/>
          </a:p>
        </p:txBody>
      </p:sp>
    </p:spTree>
    <p:extLst>
      <p:ext uri="{BB962C8B-B14F-4D97-AF65-F5344CB8AC3E}">
        <p14:creationId xmlns:p14="http://schemas.microsoft.com/office/powerpoint/2010/main" val="475937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CA2EA6-9B46-40CB-A16D-ABC8C173E069}" type="datetimeFigureOut">
              <a:rPr lang="en-US" smtClean="0"/>
              <a:t>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577E0A-93FB-4D54-85B8-9F25DE5C92F6}" type="slidenum">
              <a:rPr lang="en-US" smtClean="0"/>
              <a:t>‹#›</a:t>
            </a:fld>
            <a:endParaRPr lang="en-US"/>
          </a:p>
        </p:txBody>
      </p:sp>
    </p:spTree>
    <p:extLst>
      <p:ext uri="{BB962C8B-B14F-4D97-AF65-F5344CB8AC3E}">
        <p14:creationId xmlns:p14="http://schemas.microsoft.com/office/powerpoint/2010/main" val="171419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CA2EA6-9B46-40CB-A16D-ABC8C173E069}" type="datetimeFigureOut">
              <a:rPr lang="en-US" smtClean="0"/>
              <a:t>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577E0A-93FB-4D54-85B8-9F25DE5C92F6}" type="slidenum">
              <a:rPr lang="en-US" smtClean="0"/>
              <a:t>‹#›</a:t>
            </a:fld>
            <a:endParaRPr lang="en-US"/>
          </a:p>
        </p:txBody>
      </p:sp>
    </p:spTree>
    <p:extLst>
      <p:ext uri="{BB962C8B-B14F-4D97-AF65-F5344CB8AC3E}">
        <p14:creationId xmlns:p14="http://schemas.microsoft.com/office/powerpoint/2010/main" val="1453733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CA2EA6-9B46-40CB-A16D-ABC8C173E069}" type="datetimeFigureOut">
              <a:rPr lang="en-US" smtClean="0"/>
              <a:t>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577E0A-93FB-4D54-85B8-9F25DE5C92F6}" type="slidenum">
              <a:rPr lang="en-US" smtClean="0"/>
              <a:t>‹#›</a:t>
            </a:fld>
            <a:endParaRPr lang="en-US"/>
          </a:p>
        </p:txBody>
      </p:sp>
    </p:spTree>
    <p:extLst>
      <p:ext uri="{BB962C8B-B14F-4D97-AF65-F5344CB8AC3E}">
        <p14:creationId xmlns:p14="http://schemas.microsoft.com/office/powerpoint/2010/main" val="2648645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CA2EA6-9B46-40CB-A16D-ABC8C173E069}" type="datetimeFigureOut">
              <a:rPr lang="en-US" smtClean="0"/>
              <a:t>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577E0A-93FB-4D54-85B8-9F25DE5C92F6}" type="slidenum">
              <a:rPr lang="en-US" smtClean="0"/>
              <a:t>‹#›</a:t>
            </a:fld>
            <a:endParaRPr lang="en-US"/>
          </a:p>
        </p:txBody>
      </p:sp>
    </p:spTree>
    <p:extLst>
      <p:ext uri="{BB962C8B-B14F-4D97-AF65-F5344CB8AC3E}">
        <p14:creationId xmlns:p14="http://schemas.microsoft.com/office/powerpoint/2010/main" val="1775100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CA2EA6-9B46-40CB-A16D-ABC8C173E069}" type="datetimeFigureOut">
              <a:rPr lang="en-US" smtClean="0"/>
              <a:t>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577E0A-93FB-4D54-85B8-9F25DE5C92F6}" type="slidenum">
              <a:rPr lang="en-US" smtClean="0"/>
              <a:t>‹#›</a:t>
            </a:fld>
            <a:endParaRPr lang="en-US"/>
          </a:p>
        </p:txBody>
      </p:sp>
    </p:spTree>
    <p:extLst>
      <p:ext uri="{BB962C8B-B14F-4D97-AF65-F5344CB8AC3E}">
        <p14:creationId xmlns:p14="http://schemas.microsoft.com/office/powerpoint/2010/main" val="2934704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CA2EA6-9B46-40CB-A16D-ABC8C173E069}" type="datetimeFigureOut">
              <a:rPr lang="en-US" smtClean="0"/>
              <a:t>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577E0A-93FB-4D54-85B8-9F25DE5C92F6}" type="slidenum">
              <a:rPr lang="en-US" smtClean="0"/>
              <a:t>‹#›</a:t>
            </a:fld>
            <a:endParaRPr lang="en-US"/>
          </a:p>
        </p:txBody>
      </p:sp>
    </p:spTree>
    <p:extLst>
      <p:ext uri="{BB962C8B-B14F-4D97-AF65-F5344CB8AC3E}">
        <p14:creationId xmlns:p14="http://schemas.microsoft.com/office/powerpoint/2010/main" val="344160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CA2EA6-9B46-40CB-A16D-ABC8C173E069}" type="datetimeFigureOut">
              <a:rPr lang="en-US" smtClean="0"/>
              <a:t>1/1/2015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err="1" smtClean="0"/>
              <a:t>GadgetNate’s</a:t>
            </a:r>
            <a:r>
              <a:rPr lang="en-US" dirty="0" smtClean="0"/>
              <a:t> Journey Through the Art of Electronics </a:t>
            </a:r>
          </a:p>
          <a:p>
            <a:r>
              <a:rPr lang="en-US" dirty="0" smtClean="0"/>
              <a:t>1.01 Voltage and current</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577E0A-93FB-4D54-85B8-9F25DE5C92F6}" type="slidenum">
              <a:rPr lang="en-US" smtClean="0"/>
              <a:t>‹#›</a:t>
            </a:fld>
            <a:endParaRPr lang="en-US"/>
          </a:p>
        </p:txBody>
      </p:sp>
    </p:spTree>
    <p:extLst>
      <p:ext uri="{BB962C8B-B14F-4D97-AF65-F5344CB8AC3E}">
        <p14:creationId xmlns:p14="http://schemas.microsoft.com/office/powerpoint/2010/main" val="1227051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gadgetnate.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Newton_(unit)" TargetMode="External"/><Relationship Id="rId2" Type="http://schemas.openxmlformats.org/officeDocument/2006/relationships/hyperlink" Target="http://en.wikipedia.org/wiki/Joul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1.01 Voltage and Current</a:t>
            </a:r>
            <a:endParaRPr lang="en-US" dirty="0"/>
          </a:p>
        </p:txBody>
      </p:sp>
      <p:sp>
        <p:nvSpPr>
          <p:cNvPr id="3" name="Subtitle 2"/>
          <p:cNvSpPr>
            <a:spLocks noGrp="1"/>
          </p:cNvSpPr>
          <p:nvPr>
            <p:ph type="subTitle" idx="1"/>
          </p:nvPr>
        </p:nvSpPr>
        <p:spPr/>
        <p:txBody>
          <a:bodyPr/>
          <a:lstStyle/>
          <a:p>
            <a:r>
              <a:rPr lang="en-US" dirty="0" err="1" smtClean="0"/>
              <a:t>GadgetNate’s</a:t>
            </a:r>
            <a:r>
              <a:rPr lang="en-US" dirty="0" smtClean="0"/>
              <a:t> Journey through the Art of Electronics</a:t>
            </a:r>
          </a:p>
          <a:p>
            <a:r>
              <a:rPr lang="en-US" dirty="0" smtClean="0">
                <a:hlinkClick r:id="rId2"/>
              </a:rPr>
              <a:t>http://GadgetNate.com</a:t>
            </a:r>
            <a:endParaRPr lang="en-US" dirty="0" smtClean="0"/>
          </a:p>
          <a:p>
            <a:endParaRPr lang="en-US" dirty="0"/>
          </a:p>
        </p:txBody>
      </p:sp>
      <p:pic>
        <p:nvPicPr>
          <p:cNvPr id="4" name="Picture 3"/>
          <p:cNvPicPr>
            <a:picLocks noChangeAspect="1"/>
          </p:cNvPicPr>
          <p:nvPr/>
        </p:nvPicPr>
        <p:blipFill>
          <a:blip r:embed="rId3"/>
          <a:stretch>
            <a:fillRect/>
          </a:stretch>
        </p:blipFill>
        <p:spPr>
          <a:xfrm>
            <a:off x="0" y="0"/>
            <a:ext cx="1790700" cy="2524125"/>
          </a:xfrm>
          <a:prstGeom prst="rect">
            <a:avLst/>
          </a:prstGeom>
        </p:spPr>
      </p:pic>
    </p:spTree>
    <p:extLst>
      <p:ext uri="{BB962C8B-B14F-4D97-AF65-F5344CB8AC3E}">
        <p14:creationId xmlns:p14="http://schemas.microsoft.com/office/powerpoint/2010/main" val="16980837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Fundamentals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charge – coulomb (charge of about 6x10^18 electrons)</a:t>
            </a:r>
          </a:p>
          <a:p>
            <a:r>
              <a:rPr lang="en-US" dirty="0" smtClean="0"/>
              <a:t>current – amperes, amp, A (coulomb/second)</a:t>
            </a:r>
          </a:p>
          <a:p>
            <a:r>
              <a:rPr lang="en-US" dirty="0" smtClean="0"/>
              <a:t>newton - (equivalent to accelerating 1 kg by 1 meter/second^2)</a:t>
            </a:r>
          </a:p>
          <a:p>
            <a:r>
              <a:rPr lang="en-US" dirty="0" smtClean="0"/>
              <a:t>energy – joule (1 newton through 1 meter)</a:t>
            </a:r>
            <a:endParaRPr lang="en-US" dirty="0" smtClean="0"/>
          </a:p>
          <a:p>
            <a:r>
              <a:rPr lang="en-US" dirty="0" smtClean="0"/>
              <a:t>voltage – volts, V (1 joule of work is needed to move a coulomb of charge through 1 volt)</a:t>
            </a:r>
            <a:endParaRPr lang="en-US" dirty="0" smtClean="0"/>
          </a:p>
          <a:p>
            <a:r>
              <a:rPr lang="en-US" dirty="0" smtClean="0"/>
              <a:t>power – watt, W (1 joules per second:  1W = 1J/s)</a:t>
            </a:r>
            <a:endParaRPr lang="en-US" dirty="0" smtClean="0"/>
          </a:p>
          <a:p>
            <a:pPr marL="0" indent="0">
              <a:buNone/>
            </a:pPr>
            <a:endParaRPr lang="en-US" dirty="0"/>
          </a:p>
          <a:p>
            <a:pPr marL="0" indent="0">
              <a:buNone/>
            </a:pPr>
            <a:r>
              <a:rPr lang="en-US" dirty="0" smtClean="0"/>
              <a:t>Introductory Circuit Analysis 9</a:t>
            </a:r>
            <a:r>
              <a:rPr lang="en-US" baseline="30000" dirty="0" smtClean="0"/>
              <a:t>th</a:t>
            </a:r>
            <a:r>
              <a:rPr lang="en-US" dirty="0" smtClean="0"/>
              <a:t>Edition – chapter 2 (voltage and current)</a:t>
            </a:r>
          </a:p>
          <a:p>
            <a:pPr marL="0" indent="0">
              <a:buNone/>
            </a:pPr>
            <a:r>
              <a:rPr lang="en-US" dirty="0" smtClean="0"/>
              <a:t>Getting Started in Electronics (Forrest M. Mims, III) – chapter 1</a:t>
            </a:r>
          </a:p>
          <a:p>
            <a:pPr marL="0" indent="0">
              <a:buNone/>
            </a:pPr>
            <a:r>
              <a:rPr lang="en-US" dirty="0" smtClean="0"/>
              <a:t>Physics for Scientists and Engineers 3</a:t>
            </a:r>
            <a:r>
              <a:rPr lang="en-US" baseline="30000" dirty="0" smtClean="0"/>
              <a:t>rd</a:t>
            </a:r>
            <a:r>
              <a:rPr lang="en-US" dirty="0" smtClean="0"/>
              <a:t> edition – chapter 25</a:t>
            </a:r>
          </a:p>
          <a:p>
            <a:pPr marL="0" indent="0">
              <a:buNone/>
            </a:pPr>
            <a:r>
              <a:rPr lang="en-US" dirty="0" smtClean="0"/>
              <a:t>Wikipedia: </a:t>
            </a:r>
            <a:r>
              <a:rPr lang="en-US" dirty="0" smtClean="0">
                <a:hlinkClick r:id="rId2"/>
              </a:rPr>
              <a:t>http://en.wikipedia.org/wiki/Joule</a:t>
            </a:r>
            <a:r>
              <a:rPr lang="en-US" dirty="0" smtClean="0"/>
              <a:t>    </a:t>
            </a:r>
            <a:r>
              <a:rPr lang="en-US" dirty="0" smtClean="0">
                <a:hlinkClick r:id="rId3"/>
              </a:rPr>
              <a:t>http://en.wikipedia.org/wiki/Newton_(unit)</a:t>
            </a:r>
            <a:r>
              <a:rPr lang="en-US" dirty="0" smtClean="0"/>
              <a:t> </a:t>
            </a:r>
            <a:endParaRPr lang="en-US" dirty="0" smtClean="0"/>
          </a:p>
          <a:p>
            <a:endParaRPr lang="en-US" dirty="0"/>
          </a:p>
        </p:txBody>
      </p:sp>
    </p:spTree>
    <p:extLst>
      <p:ext uri="{BB962C8B-B14F-4D97-AF65-F5344CB8AC3E}">
        <p14:creationId xmlns:p14="http://schemas.microsoft.com/office/powerpoint/2010/main" val="42942294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Voltage, Current, Power</a:t>
            </a:r>
            <a:endParaRPr lang="en-US" dirty="0"/>
          </a:p>
        </p:txBody>
      </p:sp>
      <p:sp>
        <p:nvSpPr>
          <p:cNvPr id="3" name="Content Placeholder 2"/>
          <p:cNvSpPr>
            <a:spLocks noGrp="1"/>
          </p:cNvSpPr>
          <p:nvPr>
            <p:ph idx="1"/>
          </p:nvPr>
        </p:nvSpPr>
        <p:spPr/>
        <p:txBody>
          <a:bodyPr/>
          <a:lstStyle/>
          <a:p>
            <a:pPr marL="0" indent="0">
              <a:buNone/>
            </a:pPr>
            <a:r>
              <a:rPr lang="en-US" u="sng" dirty="0" smtClean="0"/>
              <a:t>Voltage (V): </a:t>
            </a:r>
            <a:r>
              <a:rPr lang="en-US" dirty="0" smtClean="0"/>
              <a:t> electrical force between two points or across two points.  Also seen as the force between a point and a common reference called “ground”;  measured in volts  (V); 1 joule is required to move 1 coulomb of charge through 1 volt</a:t>
            </a:r>
          </a:p>
          <a:p>
            <a:pPr marL="0" indent="0">
              <a:buNone/>
            </a:pPr>
            <a:endParaRPr lang="en-US" dirty="0"/>
          </a:p>
          <a:p>
            <a:pPr marL="0" indent="0">
              <a:buNone/>
            </a:pPr>
            <a:r>
              <a:rPr lang="en-US" u="sng" dirty="0" smtClean="0"/>
              <a:t>Current (I)</a:t>
            </a:r>
            <a:r>
              <a:rPr lang="en-US" dirty="0" smtClean="0"/>
              <a:t>: 1 coulomb passing through a point in a second.  Measured in amperes (amps) (A).</a:t>
            </a:r>
          </a:p>
          <a:p>
            <a:pPr marL="0" indent="0">
              <a:buNone/>
            </a:pPr>
            <a:endParaRPr lang="en-US" u="sng" dirty="0"/>
          </a:p>
          <a:p>
            <a:pPr marL="0" indent="0">
              <a:buNone/>
            </a:pPr>
            <a:r>
              <a:rPr lang="en-US" u="sng" dirty="0" smtClean="0"/>
              <a:t>Power (P)</a:t>
            </a:r>
            <a:r>
              <a:rPr lang="en-US" dirty="0" smtClean="0"/>
              <a:t>:  measured in watts.  P=VI</a:t>
            </a:r>
            <a:endParaRPr lang="en-US" u="sng" dirty="0" smtClean="0"/>
          </a:p>
          <a:p>
            <a:pPr marL="0" indent="0">
              <a:buNone/>
            </a:pPr>
            <a:endParaRPr lang="en-US" dirty="0" smtClean="0"/>
          </a:p>
        </p:txBody>
      </p:sp>
    </p:spTree>
    <p:extLst>
      <p:ext uri="{BB962C8B-B14F-4D97-AF65-F5344CB8AC3E}">
        <p14:creationId xmlns:p14="http://schemas.microsoft.com/office/powerpoint/2010/main" val="41686898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Kirchhoff’s current and voltage laws</a:t>
            </a:r>
            <a:endParaRPr lang="en-US" dirty="0"/>
          </a:p>
        </p:txBody>
      </p:sp>
      <p:sp>
        <p:nvSpPr>
          <p:cNvPr id="3" name="Content Placeholder 2"/>
          <p:cNvSpPr>
            <a:spLocks noGrp="1"/>
          </p:cNvSpPr>
          <p:nvPr>
            <p:ph idx="1"/>
          </p:nvPr>
        </p:nvSpPr>
        <p:spPr/>
        <p:txBody>
          <a:bodyPr/>
          <a:lstStyle/>
          <a:p>
            <a:r>
              <a:rPr lang="en-US" dirty="0" smtClean="0"/>
              <a:t>Kirchhoff’s current law (conservation of charge).  The sum of the currents into a point is equal to the sum of the currents out of the point.</a:t>
            </a:r>
          </a:p>
          <a:p>
            <a:endParaRPr lang="en-US" dirty="0" smtClean="0"/>
          </a:p>
          <a:p>
            <a:endParaRPr lang="en-US" dirty="0"/>
          </a:p>
          <a:p>
            <a:r>
              <a:rPr lang="en-US" dirty="0" smtClean="0"/>
              <a:t>Kirchhoff’s voltage law – the voltage between two nodes is the same across every branch connecting those two nodes</a:t>
            </a:r>
          </a:p>
        </p:txBody>
      </p:sp>
      <p:sp>
        <p:nvSpPr>
          <p:cNvPr id="25" name="Flowchart: Connector 24"/>
          <p:cNvSpPr/>
          <p:nvPr/>
        </p:nvSpPr>
        <p:spPr>
          <a:xfrm>
            <a:off x="6149340" y="3063240"/>
            <a:ext cx="342900" cy="3429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ight Arrow 25"/>
          <p:cNvSpPr/>
          <p:nvPr/>
        </p:nvSpPr>
        <p:spPr>
          <a:xfrm rot="763988">
            <a:off x="5225840" y="2766060"/>
            <a:ext cx="868680" cy="5943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ight Arrow 26"/>
          <p:cNvSpPr/>
          <p:nvPr/>
        </p:nvSpPr>
        <p:spPr>
          <a:xfrm rot="19698092">
            <a:off x="5440507" y="3565854"/>
            <a:ext cx="735628" cy="4498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ight Arrow 27"/>
          <p:cNvSpPr/>
          <p:nvPr/>
        </p:nvSpPr>
        <p:spPr>
          <a:xfrm>
            <a:off x="6638500" y="2993868"/>
            <a:ext cx="978320" cy="4778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lowchart: Connector 28"/>
          <p:cNvSpPr/>
          <p:nvPr/>
        </p:nvSpPr>
        <p:spPr>
          <a:xfrm>
            <a:off x="1828800" y="5623560"/>
            <a:ext cx="914400" cy="553403"/>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lowchart: Connector 29"/>
          <p:cNvSpPr/>
          <p:nvPr/>
        </p:nvSpPr>
        <p:spPr>
          <a:xfrm>
            <a:off x="8298180" y="5760720"/>
            <a:ext cx="891540" cy="55118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2651760" y="5415776"/>
            <a:ext cx="5966460" cy="390664"/>
          </a:xfrm>
          <a:custGeom>
            <a:avLst/>
            <a:gdLst>
              <a:gd name="connsiteX0" fmla="*/ 0 w 5966460"/>
              <a:gd name="connsiteY0" fmla="*/ 322084 h 390664"/>
              <a:gd name="connsiteX1" fmla="*/ 182880 w 5966460"/>
              <a:gd name="connsiteY1" fmla="*/ 276364 h 390664"/>
              <a:gd name="connsiteX2" fmla="*/ 1165860 w 5966460"/>
              <a:gd name="connsiteY2" fmla="*/ 207784 h 390664"/>
              <a:gd name="connsiteX3" fmla="*/ 1554480 w 5966460"/>
              <a:gd name="connsiteY3" fmla="*/ 184924 h 390664"/>
              <a:gd name="connsiteX4" fmla="*/ 1714500 w 5966460"/>
              <a:gd name="connsiteY4" fmla="*/ 162064 h 390664"/>
              <a:gd name="connsiteX5" fmla="*/ 2034540 w 5966460"/>
              <a:gd name="connsiteY5" fmla="*/ 116344 h 390664"/>
              <a:gd name="connsiteX6" fmla="*/ 2743200 w 5966460"/>
              <a:gd name="connsiteY6" fmla="*/ 93484 h 390664"/>
              <a:gd name="connsiteX7" fmla="*/ 2880360 w 5966460"/>
              <a:gd name="connsiteY7" fmla="*/ 70624 h 390664"/>
              <a:gd name="connsiteX8" fmla="*/ 4251960 w 5966460"/>
              <a:gd name="connsiteY8" fmla="*/ 24904 h 390664"/>
              <a:gd name="connsiteX9" fmla="*/ 4960620 w 5966460"/>
              <a:gd name="connsiteY9" fmla="*/ 24904 h 390664"/>
              <a:gd name="connsiteX10" fmla="*/ 5120640 w 5966460"/>
              <a:gd name="connsiteY10" fmla="*/ 70624 h 390664"/>
              <a:gd name="connsiteX11" fmla="*/ 5303520 w 5966460"/>
              <a:gd name="connsiteY11" fmla="*/ 93484 h 390664"/>
              <a:gd name="connsiteX12" fmla="*/ 5463540 w 5966460"/>
              <a:gd name="connsiteY12" fmla="*/ 139204 h 390664"/>
              <a:gd name="connsiteX13" fmla="*/ 5554980 w 5966460"/>
              <a:gd name="connsiteY13" fmla="*/ 162064 h 390664"/>
              <a:gd name="connsiteX14" fmla="*/ 5715000 w 5966460"/>
              <a:gd name="connsiteY14" fmla="*/ 253504 h 390664"/>
              <a:gd name="connsiteX15" fmla="*/ 5783580 w 5966460"/>
              <a:gd name="connsiteY15" fmla="*/ 276364 h 390664"/>
              <a:gd name="connsiteX16" fmla="*/ 5920740 w 5966460"/>
              <a:gd name="connsiteY16" fmla="*/ 367804 h 390664"/>
              <a:gd name="connsiteX17" fmla="*/ 5966460 w 5966460"/>
              <a:gd name="connsiteY17" fmla="*/ 390664 h 39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966460" h="390664">
                <a:moveTo>
                  <a:pt x="0" y="322084"/>
                </a:moveTo>
                <a:cubicBezTo>
                  <a:pt x="60960" y="306844"/>
                  <a:pt x="122462" y="293626"/>
                  <a:pt x="182880" y="276364"/>
                </a:cubicBezTo>
                <a:cubicBezTo>
                  <a:pt x="662112" y="139441"/>
                  <a:pt x="-164150" y="243730"/>
                  <a:pt x="1165860" y="207784"/>
                </a:cubicBezTo>
                <a:cubicBezTo>
                  <a:pt x="1295400" y="200164"/>
                  <a:pt x="1425164" y="195700"/>
                  <a:pt x="1554480" y="184924"/>
                </a:cubicBezTo>
                <a:cubicBezTo>
                  <a:pt x="1608175" y="180449"/>
                  <a:pt x="1661245" y="170257"/>
                  <a:pt x="1714500" y="162064"/>
                </a:cubicBezTo>
                <a:cubicBezTo>
                  <a:pt x="1812866" y="146931"/>
                  <a:pt x="1937405" y="121325"/>
                  <a:pt x="2034540" y="116344"/>
                </a:cubicBezTo>
                <a:cubicBezTo>
                  <a:pt x="2270573" y="104240"/>
                  <a:pt x="2506980" y="101104"/>
                  <a:pt x="2743200" y="93484"/>
                </a:cubicBezTo>
                <a:cubicBezTo>
                  <a:pt x="2788920" y="85864"/>
                  <a:pt x="2834367" y="76373"/>
                  <a:pt x="2880360" y="70624"/>
                </a:cubicBezTo>
                <a:cubicBezTo>
                  <a:pt x="3343434" y="12740"/>
                  <a:pt x="3752502" y="34893"/>
                  <a:pt x="4251960" y="24904"/>
                </a:cubicBezTo>
                <a:cubicBezTo>
                  <a:pt x="4565236" y="806"/>
                  <a:pt x="4617064" y="-16323"/>
                  <a:pt x="4960620" y="24904"/>
                </a:cubicBezTo>
                <a:cubicBezTo>
                  <a:pt x="5015699" y="31514"/>
                  <a:pt x="5066243" y="59745"/>
                  <a:pt x="5120640" y="70624"/>
                </a:cubicBezTo>
                <a:cubicBezTo>
                  <a:pt x="5180881" y="82672"/>
                  <a:pt x="5242921" y="83384"/>
                  <a:pt x="5303520" y="93484"/>
                </a:cubicBezTo>
                <a:cubicBezTo>
                  <a:pt x="5389277" y="107777"/>
                  <a:pt x="5387442" y="117462"/>
                  <a:pt x="5463540" y="139204"/>
                </a:cubicBezTo>
                <a:cubicBezTo>
                  <a:pt x="5493749" y="147835"/>
                  <a:pt x="5525562" y="151032"/>
                  <a:pt x="5554980" y="162064"/>
                </a:cubicBezTo>
                <a:cubicBezTo>
                  <a:pt x="5715290" y="222180"/>
                  <a:pt x="5582353" y="187181"/>
                  <a:pt x="5715000" y="253504"/>
                </a:cubicBezTo>
                <a:cubicBezTo>
                  <a:pt x="5736553" y="264280"/>
                  <a:pt x="5762516" y="264662"/>
                  <a:pt x="5783580" y="276364"/>
                </a:cubicBezTo>
                <a:cubicBezTo>
                  <a:pt x="5831614" y="303049"/>
                  <a:pt x="5871592" y="343230"/>
                  <a:pt x="5920740" y="367804"/>
                </a:cubicBezTo>
                <a:lnTo>
                  <a:pt x="5966460" y="390664"/>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p:cNvCxnSpPr/>
          <p:nvPr/>
        </p:nvCxnSpPr>
        <p:spPr>
          <a:xfrm>
            <a:off x="2651760" y="5994083"/>
            <a:ext cx="580644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38235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prefixes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744201801"/>
              </p:ext>
            </p:extLst>
          </p:nvPr>
        </p:nvGraphicFramePr>
        <p:xfrm>
          <a:off x="1009651" y="1524004"/>
          <a:ext cx="5162549" cy="4991100"/>
        </p:xfrm>
        <a:graphic>
          <a:graphicData uri="http://schemas.openxmlformats.org/drawingml/2006/table">
            <a:tbl>
              <a:tblPr/>
              <a:tblGrid>
                <a:gridCol w="1823660"/>
                <a:gridCol w="1632726"/>
                <a:gridCol w="1706163"/>
              </a:tblGrid>
              <a:tr h="499110">
                <a:tc>
                  <a:txBody>
                    <a:bodyPr/>
                    <a:lstStyle/>
                    <a:p>
                      <a:pPr marL="0" marR="0" fontAlgn="t">
                        <a:spcBef>
                          <a:spcPts val="0"/>
                        </a:spcBef>
                        <a:spcAft>
                          <a:spcPts val="0"/>
                        </a:spcAft>
                      </a:pPr>
                      <a:r>
                        <a:rPr lang="en-US" sz="2400" b="1" dirty="0">
                          <a:effectLst/>
                          <a:latin typeface="Calibri" panose="020F0502020204030204" pitchFamily="34" charset="0"/>
                        </a:rPr>
                        <a:t>Multiple</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chemeClr val="bg2">
                        <a:lumMod val="90000"/>
                      </a:schemeClr>
                    </a:solidFill>
                  </a:tcPr>
                </a:tc>
                <a:tc>
                  <a:txBody>
                    <a:bodyPr/>
                    <a:lstStyle/>
                    <a:p>
                      <a:pPr marL="0" marR="0" fontAlgn="t">
                        <a:spcBef>
                          <a:spcPts val="0"/>
                        </a:spcBef>
                        <a:spcAft>
                          <a:spcPts val="0"/>
                        </a:spcAft>
                      </a:pPr>
                      <a:r>
                        <a:rPr lang="en-US" sz="2400" b="1">
                          <a:effectLst/>
                          <a:latin typeface="Calibri" panose="020F0502020204030204" pitchFamily="34" charset="0"/>
                        </a:rPr>
                        <a:t>Prefix</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chemeClr val="bg2">
                        <a:lumMod val="90000"/>
                      </a:schemeClr>
                    </a:solidFill>
                  </a:tcPr>
                </a:tc>
                <a:tc>
                  <a:txBody>
                    <a:bodyPr/>
                    <a:lstStyle/>
                    <a:p>
                      <a:pPr marL="0" marR="0" fontAlgn="t">
                        <a:spcBef>
                          <a:spcPts val="0"/>
                        </a:spcBef>
                        <a:spcAft>
                          <a:spcPts val="0"/>
                        </a:spcAft>
                      </a:pPr>
                      <a:r>
                        <a:rPr lang="en-US" sz="2400" b="1" dirty="0">
                          <a:effectLst/>
                          <a:latin typeface="Calibri" panose="020F0502020204030204" pitchFamily="34" charset="0"/>
                        </a:rPr>
                        <a:t>Symbol</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chemeClr val="bg2">
                        <a:lumMod val="90000"/>
                      </a:schemeClr>
                    </a:solidFill>
                  </a:tcPr>
                </a:tc>
              </a:tr>
              <a:tr h="499110">
                <a:tc>
                  <a:txBody>
                    <a:bodyPr/>
                    <a:lstStyle/>
                    <a:p>
                      <a:pPr marL="0" marR="0" fontAlgn="t">
                        <a:spcBef>
                          <a:spcPts val="0"/>
                        </a:spcBef>
                        <a:spcAft>
                          <a:spcPts val="0"/>
                        </a:spcAft>
                      </a:pPr>
                      <a:r>
                        <a:rPr lang="en-US" sz="2400">
                          <a:effectLst/>
                          <a:latin typeface="Calibri" panose="020F0502020204030204" pitchFamily="34" charset="0"/>
                        </a:rPr>
                        <a:t>10^12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fontAlgn="t">
                        <a:spcBef>
                          <a:spcPts val="0"/>
                        </a:spcBef>
                        <a:spcAft>
                          <a:spcPts val="0"/>
                        </a:spcAft>
                      </a:pPr>
                      <a:r>
                        <a:rPr lang="en-US" sz="2400">
                          <a:effectLst/>
                          <a:latin typeface="Calibri" panose="020F0502020204030204" pitchFamily="34" charset="0"/>
                        </a:rPr>
                        <a:t>tera</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fontAlgn="t">
                        <a:spcBef>
                          <a:spcPts val="0"/>
                        </a:spcBef>
                        <a:spcAft>
                          <a:spcPts val="0"/>
                        </a:spcAft>
                      </a:pPr>
                      <a:r>
                        <a:rPr lang="en-US" sz="2400">
                          <a:effectLst/>
                          <a:latin typeface="Calibri" panose="020F0502020204030204" pitchFamily="34" charset="0"/>
                        </a:rPr>
                        <a:t>T</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r>
              <a:tr h="499110">
                <a:tc>
                  <a:txBody>
                    <a:bodyPr/>
                    <a:lstStyle/>
                    <a:p>
                      <a:pPr marL="0" marR="0" fontAlgn="t">
                        <a:spcBef>
                          <a:spcPts val="0"/>
                        </a:spcBef>
                        <a:spcAft>
                          <a:spcPts val="0"/>
                        </a:spcAft>
                      </a:pPr>
                      <a:r>
                        <a:rPr lang="en-US" sz="2400">
                          <a:effectLst/>
                          <a:latin typeface="Calibri" panose="020F0502020204030204" pitchFamily="34" charset="0"/>
                        </a:rPr>
                        <a:t>10^9</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fontAlgn="t">
                        <a:spcBef>
                          <a:spcPts val="0"/>
                        </a:spcBef>
                        <a:spcAft>
                          <a:spcPts val="0"/>
                        </a:spcAft>
                      </a:pPr>
                      <a:r>
                        <a:rPr lang="en-US" sz="2400">
                          <a:effectLst/>
                          <a:latin typeface="Calibri" panose="020F0502020204030204" pitchFamily="34" charset="0"/>
                        </a:rPr>
                        <a:t>giga</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fontAlgn="t">
                        <a:spcBef>
                          <a:spcPts val="0"/>
                        </a:spcBef>
                        <a:spcAft>
                          <a:spcPts val="0"/>
                        </a:spcAft>
                      </a:pPr>
                      <a:r>
                        <a:rPr lang="en-US" sz="2400">
                          <a:effectLst/>
                          <a:latin typeface="Calibri" panose="020F0502020204030204" pitchFamily="34" charset="0"/>
                        </a:rPr>
                        <a:t>G</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r>
              <a:tr h="499110">
                <a:tc>
                  <a:txBody>
                    <a:bodyPr/>
                    <a:lstStyle/>
                    <a:p>
                      <a:pPr marL="0" marR="0" fontAlgn="t">
                        <a:spcBef>
                          <a:spcPts val="0"/>
                        </a:spcBef>
                        <a:spcAft>
                          <a:spcPts val="0"/>
                        </a:spcAft>
                      </a:pPr>
                      <a:r>
                        <a:rPr lang="en-US" sz="2400">
                          <a:effectLst/>
                          <a:latin typeface="Calibri" panose="020F0502020204030204" pitchFamily="34" charset="0"/>
                        </a:rPr>
                        <a:t>10^6</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fontAlgn="t">
                        <a:spcBef>
                          <a:spcPts val="0"/>
                        </a:spcBef>
                        <a:spcAft>
                          <a:spcPts val="0"/>
                        </a:spcAft>
                      </a:pPr>
                      <a:r>
                        <a:rPr lang="en-US" sz="2400">
                          <a:effectLst/>
                          <a:latin typeface="Calibri" panose="020F0502020204030204" pitchFamily="34" charset="0"/>
                        </a:rPr>
                        <a:t>mega</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fontAlgn="t">
                        <a:spcBef>
                          <a:spcPts val="0"/>
                        </a:spcBef>
                        <a:spcAft>
                          <a:spcPts val="0"/>
                        </a:spcAft>
                      </a:pPr>
                      <a:r>
                        <a:rPr lang="en-US" sz="2400">
                          <a:effectLst/>
                          <a:latin typeface="Calibri" panose="020F0502020204030204" pitchFamily="34" charset="0"/>
                        </a:rPr>
                        <a:t>M</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r>
              <a:tr h="499110">
                <a:tc>
                  <a:txBody>
                    <a:bodyPr/>
                    <a:lstStyle/>
                    <a:p>
                      <a:pPr marL="0" marR="0" fontAlgn="t">
                        <a:spcBef>
                          <a:spcPts val="0"/>
                        </a:spcBef>
                        <a:spcAft>
                          <a:spcPts val="0"/>
                        </a:spcAft>
                      </a:pPr>
                      <a:r>
                        <a:rPr lang="en-US" sz="2400">
                          <a:effectLst/>
                          <a:latin typeface="Calibri" panose="020F0502020204030204" pitchFamily="34" charset="0"/>
                        </a:rPr>
                        <a:t>10^3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fontAlgn="t">
                        <a:spcBef>
                          <a:spcPts val="0"/>
                        </a:spcBef>
                        <a:spcAft>
                          <a:spcPts val="0"/>
                        </a:spcAft>
                      </a:pPr>
                      <a:r>
                        <a:rPr lang="en-US" sz="2400">
                          <a:effectLst/>
                          <a:latin typeface="Calibri" panose="020F0502020204030204" pitchFamily="34" charset="0"/>
                        </a:rPr>
                        <a:t>kilo</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fontAlgn="t">
                        <a:spcBef>
                          <a:spcPts val="0"/>
                        </a:spcBef>
                        <a:spcAft>
                          <a:spcPts val="0"/>
                        </a:spcAft>
                      </a:pPr>
                      <a:r>
                        <a:rPr lang="en-US" sz="2400">
                          <a:effectLst/>
                          <a:latin typeface="Calibri" panose="020F0502020204030204" pitchFamily="34" charset="0"/>
                        </a:rPr>
                        <a:t>k</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r>
              <a:tr h="499110">
                <a:tc>
                  <a:txBody>
                    <a:bodyPr/>
                    <a:lstStyle/>
                    <a:p>
                      <a:pPr marL="0" marR="0" fontAlgn="t">
                        <a:spcBef>
                          <a:spcPts val="0"/>
                        </a:spcBef>
                        <a:spcAft>
                          <a:spcPts val="0"/>
                        </a:spcAft>
                      </a:pPr>
                      <a:r>
                        <a:rPr lang="en-US" sz="2400">
                          <a:effectLst/>
                          <a:latin typeface="Calibri" panose="020F0502020204030204" pitchFamily="34" charset="0"/>
                        </a:rPr>
                        <a:t>10^(-3)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fontAlgn="t">
                        <a:spcBef>
                          <a:spcPts val="0"/>
                        </a:spcBef>
                        <a:spcAft>
                          <a:spcPts val="0"/>
                        </a:spcAft>
                      </a:pPr>
                      <a:r>
                        <a:rPr lang="en-US" sz="2400">
                          <a:effectLst/>
                          <a:latin typeface="Calibri" panose="020F0502020204030204" pitchFamily="34" charset="0"/>
                        </a:rPr>
                        <a:t>milli</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fontAlgn="t">
                        <a:spcBef>
                          <a:spcPts val="0"/>
                        </a:spcBef>
                        <a:spcAft>
                          <a:spcPts val="0"/>
                        </a:spcAft>
                      </a:pPr>
                      <a:r>
                        <a:rPr lang="en-US" sz="2400">
                          <a:effectLst/>
                          <a:latin typeface="Calibri" panose="020F0502020204030204" pitchFamily="34" charset="0"/>
                        </a:rPr>
                        <a:t>m</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r>
              <a:tr h="499110">
                <a:tc>
                  <a:txBody>
                    <a:bodyPr/>
                    <a:lstStyle/>
                    <a:p>
                      <a:pPr marL="0" marR="0" fontAlgn="t">
                        <a:spcBef>
                          <a:spcPts val="0"/>
                        </a:spcBef>
                        <a:spcAft>
                          <a:spcPts val="0"/>
                        </a:spcAft>
                      </a:pPr>
                      <a:r>
                        <a:rPr lang="en-US" sz="2400">
                          <a:effectLst/>
                          <a:latin typeface="Calibri" panose="020F0502020204030204" pitchFamily="34" charset="0"/>
                        </a:rPr>
                        <a:t>10^(-6)</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fontAlgn="t">
                        <a:spcBef>
                          <a:spcPts val="0"/>
                        </a:spcBef>
                        <a:spcAft>
                          <a:spcPts val="0"/>
                        </a:spcAft>
                      </a:pPr>
                      <a:r>
                        <a:rPr lang="en-US" sz="2400">
                          <a:effectLst/>
                          <a:latin typeface="Calibri" panose="020F0502020204030204" pitchFamily="34" charset="0"/>
                        </a:rPr>
                        <a:t>micro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fontAlgn="t">
                        <a:spcBef>
                          <a:spcPts val="0"/>
                        </a:spcBef>
                        <a:spcAft>
                          <a:spcPts val="0"/>
                        </a:spcAft>
                      </a:pPr>
                      <a:r>
                        <a:rPr lang="en-US" sz="2400">
                          <a:effectLst/>
                          <a:latin typeface="Calibri" panose="020F0502020204030204" pitchFamily="34" charset="0"/>
                        </a:rPr>
                        <a:t>µ</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r>
              <a:tr h="499110">
                <a:tc>
                  <a:txBody>
                    <a:bodyPr/>
                    <a:lstStyle/>
                    <a:p>
                      <a:pPr marL="0" marR="0" fontAlgn="t">
                        <a:spcBef>
                          <a:spcPts val="0"/>
                        </a:spcBef>
                        <a:spcAft>
                          <a:spcPts val="0"/>
                        </a:spcAft>
                      </a:pPr>
                      <a:r>
                        <a:rPr lang="en-US" sz="2400">
                          <a:effectLst/>
                          <a:latin typeface="Calibri" panose="020F0502020204030204" pitchFamily="34" charset="0"/>
                        </a:rPr>
                        <a:t>10^(-9)</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fontAlgn="t">
                        <a:spcBef>
                          <a:spcPts val="0"/>
                        </a:spcBef>
                        <a:spcAft>
                          <a:spcPts val="0"/>
                        </a:spcAft>
                      </a:pPr>
                      <a:r>
                        <a:rPr lang="en-US" sz="2400">
                          <a:effectLst/>
                          <a:latin typeface="Calibri" panose="020F0502020204030204" pitchFamily="34" charset="0"/>
                        </a:rPr>
                        <a:t>nano</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fontAlgn="t">
                        <a:spcBef>
                          <a:spcPts val="0"/>
                        </a:spcBef>
                        <a:spcAft>
                          <a:spcPts val="0"/>
                        </a:spcAft>
                      </a:pPr>
                      <a:r>
                        <a:rPr lang="en-US" sz="2400">
                          <a:effectLst/>
                          <a:latin typeface="Calibri" panose="020F0502020204030204" pitchFamily="34" charset="0"/>
                        </a:rPr>
                        <a:t>n</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r>
              <a:tr h="499110">
                <a:tc>
                  <a:txBody>
                    <a:bodyPr/>
                    <a:lstStyle/>
                    <a:p>
                      <a:pPr marL="0" marR="0" fontAlgn="t">
                        <a:spcBef>
                          <a:spcPts val="0"/>
                        </a:spcBef>
                        <a:spcAft>
                          <a:spcPts val="0"/>
                        </a:spcAft>
                      </a:pPr>
                      <a:r>
                        <a:rPr lang="en-US" sz="2400">
                          <a:effectLst/>
                          <a:latin typeface="Calibri" panose="020F0502020204030204" pitchFamily="34" charset="0"/>
                        </a:rPr>
                        <a:t>10^(-12)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fontAlgn="t">
                        <a:spcBef>
                          <a:spcPts val="0"/>
                        </a:spcBef>
                        <a:spcAft>
                          <a:spcPts val="0"/>
                        </a:spcAft>
                      </a:pPr>
                      <a:r>
                        <a:rPr lang="en-US" sz="2400">
                          <a:effectLst/>
                          <a:latin typeface="Calibri" panose="020F0502020204030204" pitchFamily="34" charset="0"/>
                        </a:rPr>
                        <a:t>pico</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fontAlgn="t">
                        <a:spcBef>
                          <a:spcPts val="0"/>
                        </a:spcBef>
                        <a:spcAft>
                          <a:spcPts val="0"/>
                        </a:spcAft>
                      </a:pPr>
                      <a:r>
                        <a:rPr lang="en-US" sz="2400">
                          <a:effectLst/>
                          <a:latin typeface="Calibri" panose="020F0502020204030204" pitchFamily="34" charset="0"/>
                        </a:rPr>
                        <a:t>p</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r>
              <a:tr h="499110">
                <a:tc>
                  <a:txBody>
                    <a:bodyPr/>
                    <a:lstStyle/>
                    <a:p>
                      <a:pPr marL="0" marR="0" fontAlgn="t">
                        <a:spcBef>
                          <a:spcPts val="0"/>
                        </a:spcBef>
                        <a:spcAft>
                          <a:spcPts val="0"/>
                        </a:spcAft>
                      </a:pPr>
                      <a:r>
                        <a:rPr lang="en-US" sz="2400">
                          <a:effectLst/>
                          <a:latin typeface="Calibri" panose="020F0502020204030204" pitchFamily="34" charset="0"/>
                        </a:rPr>
                        <a:t>10^(-15)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fontAlgn="t">
                        <a:spcBef>
                          <a:spcPts val="0"/>
                        </a:spcBef>
                        <a:spcAft>
                          <a:spcPts val="0"/>
                        </a:spcAft>
                      </a:pPr>
                      <a:r>
                        <a:rPr lang="en-US" sz="2400">
                          <a:effectLst/>
                          <a:latin typeface="Calibri" panose="020F0502020204030204" pitchFamily="34" charset="0"/>
                        </a:rPr>
                        <a:t>femto</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fontAlgn="t">
                        <a:spcBef>
                          <a:spcPts val="0"/>
                        </a:spcBef>
                        <a:spcAft>
                          <a:spcPts val="0"/>
                        </a:spcAft>
                      </a:pPr>
                      <a:r>
                        <a:rPr lang="en-US" sz="2400" dirty="0">
                          <a:effectLst/>
                          <a:latin typeface="Calibri" panose="020F0502020204030204" pitchFamily="34" charset="0"/>
                        </a:rPr>
                        <a:t>f</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070154154"/>
              </p:ext>
            </p:extLst>
          </p:nvPr>
        </p:nvGraphicFramePr>
        <p:xfrm>
          <a:off x="7010399" y="739986"/>
          <a:ext cx="3771900" cy="1463040"/>
        </p:xfrm>
        <a:graphic>
          <a:graphicData uri="http://schemas.openxmlformats.org/drawingml/2006/table">
            <a:tbl>
              <a:tblPr firstRow="1" bandRow="1">
                <a:tableStyleId>{2D5ABB26-0587-4C30-8999-92F81FD0307C}</a:tableStyleId>
              </a:tblPr>
              <a:tblGrid>
                <a:gridCol w="1257300"/>
                <a:gridCol w="1257300"/>
                <a:gridCol w="1257300"/>
              </a:tblGrid>
              <a:tr h="307869">
                <a:tc>
                  <a:txBody>
                    <a:bodyPr/>
                    <a:lstStyle/>
                    <a:p>
                      <a:r>
                        <a:rPr lang="en-US" b="1" dirty="0" smtClean="0"/>
                        <a:t>Property</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r>
                        <a:rPr lang="en-US" b="1" dirty="0" smtClean="0"/>
                        <a:t>Unit</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r>
                        <a:rPr lang="en-US" b="1" dirty="0" smtClean="0"/>
                        <a:t>Symbol</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r>
              <a:tr h="307869">
                <a:tc>
                  <a:txBody>
                    <a:bodyPr/>
                    <a:lstStyle/>
                    <a:p>
                      <a:r>
                        <a:rPr lang="en-US" dirty="0" smtClean="0"/>
                        <a:t>voltage (V)</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smtClean="0"/>
                        <a:t>volt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smtClean="0"/>
                        <a:t>V</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07869">
                <a:tc>
                  <a:txBody>
                    <a:bodyPr/>
                    <a:lstStyle/>
                    <a:p>
                      <a:r>
                        <a:rPr lang="en-US" dirty="0" smtClean="0"/>
                        <a:t>current (I)</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smtClean="0"/>
                        <a:t>amp</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smtClean="0"/>
                        <a:t>A</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07869">
                <a:tc>
                  <a:txBody>
                    <a:bodyPr/>
                    <a:lstStyle/>
                    <a:p>
                      <a:r>
                        <a:rPr lang="en-US" dirty="0" smtClean="0"/>
                        <a:t>power (P)</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smtClean="0"/>
                        <a:t>watt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smtClean="0"/>
                        <a:t>W</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8" name="TextBox 7"/>
          <p:cNvSpPr txBox="1"/>
          <p:nvPr/>
        </p:nvSpPr>
        <p:spPr>
          <a:xfrm>
            <a:off x="7029450" y="2590800"/>
            <a:ext cx="4953000" cy="2862322"/>
          </a:xfrm>
          <a:prstGeom prst="rect">
            <a:avLst/>
          </a:prstGeom>
          <a:noFill/>
        </p:spPr>
        <p:txBody>
          <a:bodyPr wrap="square" rtlCol="0">
            <a:spAutoFit/>
          </a:bodyPr>
          <a:lstStyle/>
          <a:p>
            <a:r>
              <a:rPr lang="en-US" dirty="0" smtClean="0"/>
              <a:t>When using the prefix with the unit or using symbols there are no spaces.  Also, spelled out it is in all lower case, but when using the symbol for the unit, a capital letter is used.</a:t>
            </a:r>
          </a:p>
          <a:p>
            <a:endParaRPr lang="en-US" dirty="0"/>
          </a:p>
          <a:p>
            <a:r>
              <a:rPr lang="en-US" dirty="0" smtClean="0"/>
              <a:t>Examples:</a:t>
            </a:r>
          </a:p>
          <a:p>
            <a:endParaRPr lang="en-US" dirty="0"/>
          </a:p>
          <a:p>
            <a:r>
              <a:rPr lang="en-US" dirty="0" smtClean="0"/>
              <a:t>10 </a:t>
            </a:r>
            <a:r>
              <a:rPr lang="en-US" dirty="0" err="1" smtClean="0"/>
              <a:t>kiloamps</a:t>
            </a:r>
            <a:r>
              <a:rPr lang="en-US" dirty="0" smtClean="0"/>
              <a:t> = 10 kA</a:t>
            </a:r>
          </a:p>
          <a:p>
            <a:r>
              <a:rPr lang="en-US" dirty="0" smtClean="0"/>
              <a:t>12 millivolts = 12 mV</a:t>
            </a:r>
          </a:p>
          <a:p>
            <a:r>
              <a:rPr lang="en-US" dirty="0" smtClean="0"/>
              <a:t>8 </a:t>
            </a:r>
            <a:r>
              <a:rPr lang="en-US" dirty="0" err="1" smtClean="0"/>
              <a:t>picowatts</a:t>
            </a:r>
            <a:r>
              <a:rPr lang="en-US" dirty="0" smtClean="0"/>
              <a:t> = 8 </a:t>
            </a:r>
            <a:r>
              <a:rPr lang="en-US" dirty="0" err="1" smtClean="0"/>
              <a:t>pW</a:t>
            </a:r>
            <a:endParaRPr lang="en-US" dirty="0"/>
          </a:p>
        </p:txBody>
      </p:sp>
    </p:spTree>
    <p:extLst>
      <p:ext uri="{BB962C8B-B14F-4D97-AF65-F5344CB8AC3E}">
        <p14:creationId xmlns:p14="http://schemas.microsoft.com/office/powerpoint/2010/main" val="41182878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406</Words>
  <Application>Microsoft Office PowerPoint</Application>
  <PresentationFormat>Widescreen</PresentationFormat>
  <Paragraphs>76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1.01 Voltage and Current</vt:lpstr>
      <vt:lpstr>Fundamentals</vt:lpstr>
      <vt:lpstr>Voltage, Current, Power</vt:lpstr>
      <vt:lpstr>Kirchhoff’s current and voltage laws</vt:lpstr>
      <vt:lpstr>prefixes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1.01 Voltage and Current</dc:title>
  <dc:creator>Nathan Price</dc:creator>
  <cp:lastModifiedBy>Nathan Price</cp:lastModifiedBy>
  <cp:revision>6</cp:revision>
  <dcterms:created xsi:type="dcterms:W3CDTF">2015-01-01T17:06:28Z</dcterms:created>
  <dcterms:modified xsi:type="dcterms:W3CDTF">2015-01-01T18:12:15Z</dcterms:modified>
</cp:coreProperties>
</file>